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65" r:id="rId4"/>
    <p:sldId id="285" r:id="rId5"/>
    <p:sldId id="304" r:id="rId6"/>
    <p:sldId id="257" r:id="rId7"/>
    <p:sldId id="258" r:id="rId8"/>
    <p:sldId id="263" r:id="rId9"/>
    <p:sldId id="264" r:id="rId10"/>
    <p:sldId id="259" r:id="rId11"/>
    <p:sldId id="279" r:id="rId12"/>
    <p:sldId id="280" r:id="rId13"/>
    <p:sldId id="260" r:id="rId14"/>
    <p:sldId id="281" r:id="rId15"/>
    <p:sldId id="282" r:id="rId16"/>
    <p:sldId id="286" r:id="rId17"/>
    <p:sldId id="261" r:id="rId18"/>
    <p:sldId id="262" r:id="rId19"/>
    <p:sldId id="274" r:id="rId20"/>
    <p:sldId id="276" r:id="rId21"/>
    <p:sldId id="277" r:id="rId22"/>
    <p:sldId id="278" r:id="rId23"/>
  </p:sldIdLst>
  <p:sldSz cx="12192000" cy="6858000"/>
  <p:notesSz cx="6858000" cy="9144000"/>
  <p:custDataLst>
    <p:tags r:id="rId2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7" Type="http://schemas.openxmlformats.org/officeDocument/2006/relationships/tags" Target="tags/tag1.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https://handlebarsjs.com/zh/guid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p:txBody>
          <a:bodyPr anchor="ctr" anchorCtr="0"/>
          <a:p>
            <a:r>
              <a:rPr lang="zh-CN" altLang="en-US"/>
              <a:t>前端nodejs-express-mongo</a:t>
            </a:r>
            <a:r>
              <a:rPr lang="zh-CN" altLang="en-US"/>
              <a:t>后端项目讲解</a:t>
            </a:r>
            <a:endParaRPr lang="zh-CN" altLang="en-US"/>
          </a:p>
        </p:txBody>
      </p:sp>
      <p:sp>
        <p:nvSpPr>
          <p:cNvPr id="3" name="副标题 2"/>
          <p:cNvSpPr>
            <a:spLocks noGrp="1"/>
          </p:cNvSpPr>
          <p:nvPr>
            <p:ph type="subTitle" idx="1"/>
          </p:nvPr>
        </p:nvSpPr>
        <p:spPr/>
        <p:txBody>
          <a:bodyPr/>
          <a:p>
            <a:r>
              <a:rPr lang="zh-CN" altLang="en-US"/>
              <a:t>从</a:t>
            </a:r>
            <a:r>
              <a:rPr lang="en-US" altLang="zh-CN"/>
              <a:t>0</a:t>
            </a:r>
            <a:r>
              <a:rPr lang="zh-CN" altLang="en-US"/>
              <a:t>到</a:t>
            </a:r>
            <a:r>
              <a:rPr lang="en-US" altLang="zh-CN"/>
              <a:t>1</a:t>
            </a:r>
            <a:r>
              <a:rPr lang="zh-CN" altLang="en-US"/>
              <a:t>（</a:t>
            </a:r>
            <a:r>
              <a:rPr lang="en-US" altLang="zh-CN"/>
              <a:t>1</a:t>
            </a:r>
            <a:r>
              <a:rPr lang="zh-CN" altLang="en-US"/>
              <a:t>小时）</a:t>
            </a:r>
            <a:endParaRPr lang="zh-CN" altLang="en-US"/>
          </a:p>
          <a:p>
            <a:r>
              <a:rPr lang="zh-CN" altLang="en-US">
                <a:sym typeface="+mn-ea"/>
              </a:rPr>
              <a:t>干货分享</a:t>
            </a:r>
            <a:r>
              <a:rPr lang="en-US" altLang="zh-CN">
                <a:sym typeface="+mn-ea"/>
              </a:rPr>
              <a:t> </a:t>
            </a:r>
            <a:endParaRPr lang="en-US" altLang="zh-CN">
              <a:sym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fontScale="90000"/>
          </a:bodyPr>
          <a:p>
            <a:r>
              <a:rPr lang="zh-CN" altLang="en-US"/>
              <a:t>什么是守护进程，</a:t>
            </a:r>
            <a:r>
              <a:rPr lang="en-US" altLang="zh-CN"/>
              <a:t>N</a:t>
            </a:r>
            <a:r>
              <a:rPr lang="zh-CN" altLang="en-US"/>
              <a:t>odejs中有哪些守护进程库</a:t>
            </a:r>
            <a:endParaRPr lang="zh-CN" altLang="en-US"/>
          </a:p>
        </p:txBody>
      </p:sp>
      <p:sp>
        <p:nvSpPr>
          <p:cNvPr id="3" name="内容占位符 2"/>
          <p:cNvSpPr>
            <a:spLocks noGrp="1"/>
          </p:cNvSpPr>
          <p:nvPr>
            <p:ph idx="1"/>
          </p:nvPr>
        </p:nvSpPr>
        <p:spPr/>
        <p:txBody>
          <a:bodyPr>
            <a:normAutofit lnSpcReduction="20000"/>
          </a:bodyPr>
          <a:p>
            <a:pPr>
              <a:lnSpc>
                <a:spcPct val="130000"/>
              </a:lnSpc>
            </a:pPr>
            <a:r>
              <a:rPr lang="zh-CN" altLang="en-US"/>
              <a:t>守护进程（Daemon Process）是在操作系统级别运行的后台进程，它们通常在系统启动时启动，并且在系统关闭时结束。</a:t>
            </a:r>
            <a:endParaRPr lang="zh-CN" altLang="en-US"/>
          </a:p>
          <a:p>
            <a:pPr>
              <a:lnSpc>
                <a:spcPct val="130000"/>
              </a:lnSpc>
            </a:pPr>
            <a:r>
              <a:rPr lang="zh-CN" altLang="en-US"/>
              <a:t>它们在后台默默地执行任务，不需要用户交互，通常用于执行系统级别的任务或长期运行的服务。</a:t>
            </a:r>
            <a:endParaRPr lang="zh-CN" altLang="en-US"/>
          </a:p>
          <a:p>
            <a:pPr>
              <a:lnSpc>
                <a:spcPct val="130000"/>
              </a:lnSpc>
            </a:pPr>
            <a:r>
              <a:rPr lang="zh-CN" altLang="en-US"/>
              <a:t>在Node.js中，有几个库可以用来创建守护进程：</a:t>
            </a:r>
            <a:endParaRPr lang="zh-CN" altLang="en-US"/>
          </a:p>
          <a:p>
            <a:r>
              <a:rPr lang="zh-CN" altLang="en-US" b="1"/>
              <a:t>PM2</a:t>
            </a:r>
            <a:r>
              <a:rPr lang="zh-CN" altLang="en-US"/>
              <a:t>（Process Manager 2）、</a:t>
            </a:r>
            <a:r>
              <a:rPr lang="zh-CN" altLang="en-US" b="1"/>
              <a:t>forever</a:t>
            </a:r>
            <a:r>
              <a:rPr lang="zh-CN" altLang="en-US"/>
              <a:t>、</a:t>
            </a:r>
            <a:r>
              <a:rPr lang="zh-CN" altLang="en-US" b="1"/>
              <a:t>systemd</a:t>
            </a:r>
            <a:r>
              <a:rPr lang="zh-CN" altLang="en-US"/>
              <a:t>（Linux）</a:t>
            </a:r>
            <a:endParaRPr lang="zh-CN" altLang="en-US"/>
          </a:p>
          <a:p>
            <a:pPr>
              <a:lnSpc>
                <a:spcPct val="140000"/>
              </a:lnSpc>
            </a:pPr>
            <a:r>
              <a:rPr lang="zh-CN" altLang="en-US"/>
              <a:t>这些库都提供了一些额外的功能，例如日志记录、自动重启、监控等，使得在生产环境中运行Node.js应用程序更加方便和可靠。</a:t>
            </a:r>
            <a:endParaRPr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守护进程</a:t>
            </a:r>
            <a:r>
              <a:rPr lang="en-US" altLang="zh-CN"/>
              <a:t>-</a:t>
            </a:r>
            <a:r>
              <a:rPr lang="zh-CN" altLang="en-US"/>
              <a:t>PM2（Process Manager 2）</a:t>
            </a:r>
            <a:endParaRPr lang="zh-CN" altLang="en-US"/>
          </a:p>
        </p:txBody>
      </p:sp>
      <p:sp>
        <p:nvSpPr>
          <p:cNvPr id="3" name="内容占位符 2"/>
          <p:cNvSpPr>
            <a:spLocks noGrp="1"/>
          </p:cNvSpPr>
          <p:nvPr>
            <p:ph idx="1"/>
          </p:nvPr>
        </p:nvSpPr>
        <p:spPr/>
        <p:txBody>
          <a:bodyPr/>
          <a:p>
            <a:pPr>
              <a:lnSpc>
                <a:spcPct val="130000"/>
              </a:lnSpc>
            </a:pPr>
            <a:r>
              <a:rPr lang="zh-CN" altLang="en-US"/>
              <a:t>PM2是一个流行的Node.js进程管理器，它可以作为守护进程运行。</a:t>
            </a:r>
            <a:endParaRPr lang="zh-CN" altLang="en-US"/>
          </a:p>
          <a:p>
            <a:pPr>
              <a:lnSpc>
                <a:spcPct val="130000"/>
              </a:lnSpc>
            </a:pPr>
            <a:r>
              <a:rPr lang="zh-CN" altLang="en-US"/>
              <a:t>除了管理Node.js应用程序的进程，PM2还提供了日志管理、自动重启、负载平衡等功能，是部署Node.js应用程序的常用工具之一。</a:t>
            </a:r>
            <a:endParaRPr lang="zh-CN"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什么是</a:t>
            </a:r>
            <a:r>
              <a:rPr lang="en-US" altLang="zh-CN"/>
              <a:t>PM2/PM2-runtime</a:t>
            </a:r>
            <a:endParaRPr lang="en-US" altLang="zh-CN"/>
          </a:p>
        </p:txBody>
      </p:sp>
      <p:sp>
        <p:nvSpPr>
          <p:cNvPr id="3" name="内容占位符 2"/>
          <p:cNvSpPr>
            <a:spLocks noGrp="1"/>
          </p:cNvSpPr>
          <p:nvPr>
            <p:ph idx="1"/>
          </p:nvPr>
        </p:nvSpPr>
        <p:spPr/>
        <p:txBody>
          <a:bodyPr>
            <a:normAutofit fontScale="90000"/>
          </a:bodyPr>
          <a:p>
            <a:pPr>
              <a:lnSpc>
                <a:spcPct val="130000"/>
              </a:lnSpc>
            </a:pPr>
            <a:r>
              <a:rPr lang="zh-CN" altLang="en-US"/>
              <a:t>PM2是一个Node.js应用程序的进程管理器，它允许您在生产环境中管理和监控Node.js应用程序。PM2提供了许多功能，包括自动重新启动、负载平衡、日志管理等。</a:t>
            </a:r>
            <a:endParaRPr lang="zh-CN" altLang="en-US"/>
          </a:p>
          <a:p>
            <a:pPr>
              <a:lnSpc>
                <a:spcPct val="130000"/>
              </a:lnSpc>
            </a:pPr>
            <a:r>
              <a:rPr lang="zh-CN" altLang="en-US"/>
              <a:t>PM2-runtime是PM2的一个组件，它是专门为容器化环境设计的，可以在容器内运行Node.js应用程序。PM2-runtime在运行时提供了一些额外的功能，使其更适合在容器环境中部署和管理Node.js应用程序。例如，它可以自动检测容器环境并做出相应调整，还可以与容器编排工具（如Docker、Kubernetes等）集成，使得Node.js应用程序的管理更加方便。</a:t>
            </a:r>
            <a:endParaRPr lang="zh-CN"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守护进程</a:t>
            </a:r>
            <a:r>
              <a:rPr lang="en-US" altLang="zh-CN">
                <a:sym typeface="+mn-ea"/>
              </a:rPr>
              <a:t>-</a:t>
            </a:r>
            <a:r>
              <a:rPr lang="zh-CN" altLang="en-US">
                <a:sym typeface="+mn-ea"/>
              </a:rPr>
              <a:t>forever</a:t>
            </a:r>
            <a:endParaRPr lang="zh-CN" altLang="en-US"/>
          </a:p>
        </p:txBody>
      </p:sp>
      <p:sp>
        <p:nvSpPr>
          <p:cNvPr id="3" name="内容占位符 2"/>
          <p:cNvSpPr>
            <a:spLocks noGrp="1"/>
          </p:cNvSpPr>
          <p:nvPr>
            <p:ph idx="1"/>
          </p:nvPr>
        </p:nvSpPr>
        <p:spPr/>
        <p:txBody>
          <a:bodyPr/>
          <a:p>
            <a:r>
              <a:rPr lang="zh-CN" altLang="en-US"/>
              <a:t>forever是另一个Node.js的进程管理工具，它可以监控和重启Node.js脚本。</a:t>
            </a:r>
            <a:endParaRPr lang="zh-CN" altLang="en-US"/>
          </a:p>
          <a:p>
            <a:r>
              <a:rPr lang="zh-CN" altLang="en-US"/>
              <a:t>与PM2类似，forever也可以作为守护进程运行，确保Node.js应用程序在后台持续运行。</a:t>
            </a:r>
            <a:endParaRPr lang="zh-CN"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守护进程</a:t>
            </a:r>
            <a:r>
              <a:rPr lang="en-US" altLang="zh-CN">
                <a:sym typeface="+mn-ea"/>
              </a:rPr>
              <a:t>-</a:t>
            </a:r>
            <a:r>
              <a:rPr lang="zh-CN" altLang="en-US">
                <a:sym typeface="+mn-ea"/>
              </a:rPr>
              <a:t>systemd</a:t>
            </a:r>
            <a:endParaRPr lang="zh-CN" altLang="en-US">
              <a:sym typeface="+mn-ea"/>
            </a:endParaRPr>
          </a:p>
        </p:txBody>
      </p:sp>
      <p:sp>
        <p:nvSpPr>
          <p:cNvPr id="3" name="内容占位符 2"/>
          <p:cNvSpPr>
            <a:spLocks noGrp="1"/>
          </p:cNvSpPr>
          <p:nvPr>
            <p:ph idx="1"/>
          </p:nvPr>
        </p:nvSpPr>
        <p:spPr/>
        <p:txBody>
          <a:bodyPr/>
          <a:p>
            <a:pPr>
              <a:lnSpc>
                <a:spcPct val="130000"/>
              </a:lnSpc>
            </a:pPr>
            <a:r>
              <a:rPr lang="zh-CN" altLang="en-US"/>
              <a:t>systemd是一种Linux系统中常用的初始化系统和服务管理器。</a:t>
            </a:r>
            <a:endParaRPr lang="zh-CN" altLang="en-US"/>
          </a:p>
          <a:p>
            <a:pPr>
              <a:lnSpc>
                <a:spcPct val="130000"/>
              </a:lnSpc>
            </a:pPr>
            <a:r>
              <a:rPr lang="zh-CN" altLang="en-US"/>
              <a:t>它可以管理守护进程，并在系统启动时自动启动它们。</a:t>
            </a:r>
            <a:endParaRPr lang="zh-CN" altLang="en-US"/>
          </a:p>
          <a:p>
            <a:pPr>
              <a:lnSpc>
                <a:spcPct val="130000"/>
              </a:lnSpc>
            </a:pPr>
            <a:r>
              <a:rPr lang="zh-CN" altLang="en-US"/>
              <a:t>您可以使用systemd配置文件来定义Node.js应用程序作为守护进程运行。</a:t>
            </a:r>
            <a:endParaRPr lang="zh-CN"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N</a:t>
            </a:r>
            <a:r>
              <a:rPr lang="zh-CN" altLang="en-US"/>
              <a:t>odemon是守护进程吗</a:t>
            </a:r>
            <a:endParaRPr lang="zh-CN" altLang="en-US"/>
          </a:p>
        </p:txBody>
      </p:sp>
      <p:sp>
        <p:nvSpPr>
          <p:cNvPr id="3" name="内容占位符 2"/>
          <p:cNvSpPr>
            <a:spLocks noGrp="1"/>
          </p:cNvSpPr>
          <p:nvPr>
            <p:ph idx="1"/>
          </p:nvPr>
        </p:nvSpPr>
        <p:spPr/>
        <p:txBody>
          <a:bodyPr>
            <a:normAutofit lnSpcReduction="10000"/>
          </a:bodyPr>
          <a:p>
            <a:pPr>
              <a:lnSpc>
                <a:spcPct val="130000"/>
              </a:lnSpc>
            </a:pPr>
            <a:r>
              <a:rPr lang="en-US" altLang="zh-CN">
                <a:sym typeface="+mn-ea"/>
              </a:rPr>
              <a:t>N</a:t>
            </a:r>
            <a:r>
              <a:rPr lang="zh-CN" altLang="en-US">
                <a:sym typeface="+mn-ea"/>
              </a:rPr>
              <a:t>odemon</a:t>
            </a:r>
            <a:r>
              <a:rPr lang="en-US" altLang="zh-CN">
                <a:sym typeface="+mn-ea"/>
              </a:rPr>
              <a:t> </a:t>
            </a:r>
            <a:r>
              <a:rPr lang="zh-CN" altLang="en-US"/>
              <a:t>通常不被认为是一个守护进程库，而是一个开发工具。</a:t>
            </a:r>
            <a:endParaRPr lang="zh-CN" altLang="en-US"/>
          </a:p>
          <a:p>
            <a:pPr>
              <a:lnSpc>
                <a:spcPct val="130000"/>
              </a:lnSpc>
            </a:pPr>
            <a:r>
              <a:rPr lang="en-US" altLang="zh-CN">
                <a:sym typeface="+mn-ea"/>
              </a:rPr>
              <a:t>N</a:t>
            </a:r>
            <a:r>
              <a:rPr lang="zh-CN" altLang="en-US">
                <a:sym typeface="+mn-ea"/>
              </a:rPr>
              <a:t>odemon</a:t>
            </a:r>
            <a:r>
              <a:rPr lang="en-US" altLang="zh-CN">
                <a:sym typeface="+mn-ea"/>
              </a:rPr>
              <a:t> </a:t>
            </a:r>
            <a:r>
              <a:rPr lang="zh-CN" altLang="en-US"/>
              <a:t>用于在开发过程中监视文件的更改，并在检测到更改时自动重新启动Node.js应用程序，以加快开发周期。</a:t>
            </a:r>
            <a:endParaRPr lang="zh-CN" altLang="en-US"/>
          </a:p>
          <a:p>
            <a:pPr>
              <a:lnSpc>
                <a:spcPct val="130000"/>
              </a:lnSpc>
            </a:pPr>
            <a:r>
              <a:rPr lang="zh-CN" altLang="en-US"/>
              <a:t>虽然</a:t>
            </a:r>
            <a:r>
              <a:rPr lang="en-US" altLang="zh-CN"/>
              <a:t> </a:t>
            </a:r>
            <a:r>
              <a:rPr lang="en-US" altLang="zh-CN">
                <a:sym typeface="+mn-ea"/>
              </a:rPr>
              <a:t>N</a:t>
            </a:r>
            <a:r>
              <a:rPr lang="zh-CN" altLang="en-US">
                <a:sym typeface="+mn-ea"/>
              </a:rPr>
              <a:t>odemon</a:t>
            </a:r>
            <a:r>
              <a:rPr lang="en-US" altLang="zh-CN">
                <a:sym typeface="+mn-ea"/>
              </a:rPr>
              <a:t> </a:t>
            </a:r>
            <a:r>
              <a:rPr lang="zh-CN" altLang="en-US"/>
              <a:t>可以在后台运行，但它主要用于开发环境，以提高开发效率，而不是在生产环境中用作守护进程。</a:t>
            </a:r>
            <a:endParaRPr lang="zh-CN" altLang="en-US"/>
          </a:p>
          <a:p>
            <a:pPr>
              <a:lnSpc>
                <a:spcPct val="130000"/>
              </a:lnSpc>
            </a:pPr>
            <a:r>
              <a:rPr lang="zh-CN" altLang="en-US"/>
              <a:t>在生产环境中，通常会选择更专业的工具来管理和监控Node.js应用程序的运行。</a:t>
            </a:r>
            <a:endParaRPr lang="zh-CN"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a:bodyPr>
          <a:p>
            <a:r>
              <a:rPr lang="en-US" altLang="zh-CN"/>
              <a:t>什么是ORM - </a:t>
            </a:r>
            <a:r>
              <a:rPr lang="en-US"/>
              <a:t>(1)</a:t>
            </a:r>
            <a:endParaRPr lang="en-US"/>
          </a:p>
        </p:txBody>
      </p:sp>
      <p:sp>
        <p:nvSpPr>
          <p:cNvPr id="3" name="内容占位符 2"/>
          <p:cNvSpPr>
            <a:spLocks noGrp="1"/>
          </p:cNvSpPr>
          <p:nvPr>
            <p:ph idx="1"/>
          </p:nvPr>
        </p:nvSpPr>
        <p:spPr/>
        <p:txBody>
          <a:bodyPr/>
          <a:p>
            <a:pPr>
              <a:lnSpc>
                <a:spcPct val="120000"/>
              </a:lnSpc>
            </a:pPr>
            <a:r>
              <a:rPr lang="zh-CN" altLang="en-US"/>
              <a:t>ORM 指的是对象关系映射（Object-Relational Mapping），是一种编程技术，用于将面向对象的编程语言和关系型数据库之间的数据模型进行映射，从而实现对象与数据库表之间的对应关系。</a:t>
            </a:r>
            <a:endParaRPr lang="zh-CN" altLang="en-US"/>
          </a:p>
          <a:p>
            <a:pPr>
              <a:lnSpc>
                <a:spcPct val="120000"/>
              </a:lnSpc>
            </a:pPr>
            <a:r>
              <a:rPr lang="zh-CN" altLang="en-US"/>
              <a:t>在传统的关系型数据库中，数据存储为表格形式，而在面向对象编程中，数据以对象的形式进行组织。ORM 技术的主要目的是让开发人员能够使用面向对象的编程语言来操作数据库，而不需要直接编写 SQL 查询语句。ORM 工具会自动将面向对象的操作翻译为适当的数据库操作。</a:t>
            </a:r>
            <a:endParaRPr lang="zh-CN"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a:bodyPr>
          <a:p>
            <a:r>
              <a:rPr lang="en-US" altLang="zh-CN">
                <a:sym typeface="+mn-ea"/>
              </a:rPr>
              <a:t>什么是ORM-</a:t>
            </a:r>
            <a:r>
              <a:rPr lang="zh-CN" altLang="en-US">
                <a:sym typeface="+mn-ea"/>
              </a:rPr>
              <a:t>（</a:t>
            </a:r>
            <a:r>
              <a:rPr lang="en-US" altLang="zh-CN">
                <a:sym typeface="+mn-ea"/>
              </a:rPr>
              <a:t>2</a:t>
            </a:r>
            <a:r>
              <a:rPr lang="zh-CN" altLang="en-US">
                <a:sym typeface="+mn-ea"/>
              </a:rPr>
              <a:t>）</a:t>
            </a:r>
            <a:endParaRPr lang="zh-CN" altLang="en-US"/>
          </a:p>
        </p:txBody>
      </p:sp>
      <p:sp>
        <p:nvSpPr>
          <p:cNvPr id="3" name="内容占位符 2"/>
          <p:cNvSpPr>
            <a:spLocks noGrp="1"/>
          </p:cNvSpPr>
          <p:nvPr>
            <p:ph idx="1"/>
          </p:nvPr>
        </p:nvSpPr>
        <p:spPr/>
        <p:txBody>
          <a:bodyPr/>
          <a:p>
            <a:pPr>
              <a:lnSpc>
                <a:spcPct val="130000"/>
              </a:lnSpc>
            </a:pPr>
            <a:r>
              <a:rPr lang="zh-CN" altLang="en-US"/>
              <a:t>ORM </a:t>
            </a:r>
            <a:r>
              <a:rPr lang="zh-CN" altLang="en-US">
                <a:sym typeface="+mn-ea"/>
              </a:rPr>
              <a:t>（Object-Relational Mapping）</a:t>
            </a:r>
            <a:r>
              <a:rPr lang="zh-CN" altLang="en-US"/>
              <a:t>提供了一种更抽象、更高级别的数据访问方式，使得开发人员可以更专注于业务逻辑而不必过多关注底层数据库细节。通过使用 ORM，开发人员可以更快速地开发应用程序，并且可以更容易地将应用程序从一种数据库平台迁移到另一种数据库平台，因为 ORM 工具可以处理数据库之间的差异。</a:t>
            </a:r>
            <a:endParaRPr lang="zh-CN"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Node.js</a:t>
            </a:r>
            <a:r>
              <a:rPr lang="en-US" altLang="zh-CN"/>
              <a:t> </a:t>
            </a:r>
            <a:r>
              <a:rPr lang="zh-CN" altLang="en-US"/>
              <a:t>流行的 ORM 框架</a:t>
            </a:r>
            <a:endParaRPr lang="zh-CN" altLang="en-US"/>
          </a:p>
        </p:txBody>
      </p:sp>
      <p:sp>
        <p:nvSpPr>
          <p:cNvPr id="3" name="内容占位符 2"/>
          <p:cNvSpPr>
            <a:spLocks noGrp="1"/>
          </p:cNvSpPr>
          <p:nvPr>
            <p:ph idx="1"/>
          </p:nvPr>
        </p:nvSpPr>
        <p:spPr/>
        <p:txBody>
          <a:bodyPr>
            <a:normAutofit/>
          </a:bodyPr>
          <a:p>
            <a:r>
              <a:rPr lang="zh-CN" altLang="en-US"/>
              <a:t>Sequelize</a:t>
            </a:r>
            <a:endParaRPr lang="zh-CN" altLang="en-US"/>
          </a:p>
          <a:p>
            <a:r>
              <a:rPr lang="zh-CN" altLang="en-US"/>
              <a:t>TypeORM</a:t>
            </a:r>
            <a:endParaRPr lang="zh-CN" altLang="en-US"/>
          </a:p>
          <a:p>
            <a:r>
              <a:rPr lang="en-US" altLang="zh-CN"/>
              <a:t>Mongoose</a:t>
            </a:r>
            <a:endParaRPr lang="en-US" altLang="zh-CN"/>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ORM -1- Sequelize</a:t>
            </a:r>
            <a:endParaRPr lang="zh-CN" altLang="en-US"/>
          </a:p>
        </p:txBody>
      </p:sp>
      <p:sp>
        <p:nvSpPr>
          <p:cNvPr id="3" name="内容占位符 2"/>
          <p:cNvSpPr>
            <a:spLocks noGrp="1"/>
          </p:cNvSpPr>
          <p:nvPr>
            <p:ph idx="1"/>
          </p:nvPr>
        </p:nvSpPr>
        <p:spPr/>
        <p:txBody>
          <a:bodyPr/>
          <a:p>
            <a:r>
              <a:rPr lang="zh-CN" altLang="en-US"/>
              <a:t>Sequelize 是一个基于 Promise 的 Node.js ORM，主要用于关系型数据库，如 PostgreSQL、MySQL、MariaDB、SQLite 和 Microsoft SQL Server。</a:t>
            </a:r>
            <a:endParaRPr lang="zh-CN" altLang="en-US"/>
          </a:p>
          <a:p>
            <a:r>
              <a:rPr lang="zh-CN" altLang="en-US"/>
              <a:t>它提供了简单的 API，允许开发者定义模型、执行查询、进行关联等操作。</a:t>
            </a:r>
            <a:endParaRPr lang="zh-CN" altLang="en-US"/>
          </a:p>
          <a:p>
            <a:r>
              <a:rPr lang="zh-CN" altLang="en-US"/>
              <a:t>Sequelize 支持事务、数据验证、查询构建器等高级功能，使得开发者能够更轻松地构建和维护数据库应用。</a:t>
            </a:r>
            <a:endParaRPr lang="zh-CN" altLang="en-US"/>
          </a:p>
          <a:p>
            <a:r>
              <a:rPr lang="zh-CN" altLang="en-US"/>
              <a:t>Sequelize 支持多种数据库间的迁移，使得应用程序更具可扩展性和灵活性。</a:t>
            </a:r>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a:bodyPr>
          <a:p>
            <a:r>
              <a:rPr lang="zh-CN" altLang="en-US">
                <a:sym typeface="+mn-ea"/>
              </a:rPr>
              <a:t>讲解</a:t>
            </a:r>
            <a:r>
              <a:rPr lang="zh-CN" altLang="en-US">
                <a:sym typeface="+mn-ea"/>
              </a:rPr>
              <a:t>内容</a:t>
            </a:r>
            <a:endParaRPr lang="zh-CN" altLang="en-US">
              <a:sym typeface="+mn-ea"/>
            </a:endParaRPr>
          </a:p>
        </p:txBody>
      </p:sp>
      <p:sp>
        <p:nvSpPr>
          <p:cNvPr id="3" name="内容占位符 2"/>
          <p:cNvSpPr>
            <a:spLocks noGrp="1"/>
          </p:cNvSpPr>
          <p:nvPr>
            <p:ph idx="1"/>
          </p:nvPr>
        </p:nvSpPr>
        <p:spPr/>
        <p:txBody>
          <a:bodyPr/>
          <a:p>
            <a:pPr>
              <a:lnSpc>
                <a:spcPct val="110000"/>
              </a:lnSpc>
            </a:pPr>
            <a:r>
              <a:rPr lang="zh-CN" altLang="en-US">
                <a:sym typeface="+mn-ea"/>
              </a:rPr>
              <a:t>深入</a:t>
            </a:r>
            <a:r>
              <a:rPr lang="en-US" altLang="zh-CN">
                <a:sym typeface="+mn-ea"/>
              </a:rPr>
              <a:t>node</a:t>
            </a:r>
            <a:r>
              <a:rPr lang="zh-CN" altLang="en-US">
                <a:sym typeface="+mn-ea"/>
              </a:rPr>
              <a:t>后端项目讲解</a:t>
            </a:r>
            <a:endParaRPr lang="zh-CN" altLang="en-US">
              <a:sym typeface="+mn-ea"/>
            </a:endParaRPr>
          </a:p>
          <a:p>
            <a:pPr>
              <a:lnSpc>
                <a:spcPct val="110000"/>
              </a:lnSpc>
            </a:pPr>
            <a:r>
              <a:rPr lang="zh-CN" altLang="en-US">
                <a:sym typeface="+mn-ea"/>
              </a:rPr>
              <a:t>项目架构</a:t>
            </a:r>
            <a:r>
              <a:rPr lang="en-US" altLang="zh-CN">
                <a:sym typeface="+mn-ea"/>
              </a:rPr>
              <a:t>-MVC</a:t>
            </a:r>
            <a:r>
              <a:rPr lang="zh-CN" altLang="en-US">
                <a:sym typeface="+mn-ea"/>
              </a:rPr>
              <a:t>（</a:t>
            </a:r>
            <a:r>
              <a:rPr lang="zh-CN" altLang="en-US">
                <a:sym typeface="+mn-ea"/>
              </a:rPr>
              <a:t>Model-View-Controller）</a:t>
            </a:r>
            <a:endParaRPr lang="zh-CN" altLang="en-US"/>
          </a:p>
          <a:p>
            <a:pPr>
              <a:lnSpc>
                <a:spcPct val="110000"/>
              </a:lnSpc>
            </a:pPr>
            <a:r>
              <a:rPr lang="zh-CN" altLang="en-US"/>
              <a:t>本地启动项目</a:t>
            </a:r>
            <a:r>
              <a:rPr lang="en-US" altLang="zh-CN"/>
              <a:t>-docker compose </a:t>
            </a:r>
            <a:r>
              <a:rPr lang="zh-CN" altLang="en-US"/>
              <a:t>的</a:t>
            </a:r>
            <a:r>
              <a:rPr lang="zh-CN" altLang="en-US"/>
              <a:t>方式</a:t>
            </a:r>
            <a:endParaRPr lang="zh-CN" altLang="en-US"/>
          </a:p>
          <a:p>
            <a:pPr>
              <a:lnSpc>
                <a:spcPct val="110000"/>
              </a:lnSpc>
            </a:pPr>
            <a:r>
              <a:rPr lang="zh-CN" altLang="en-US">
                <a:sym typeface="+mn-ea"/>
              </a:rPr>
              <a:t>生产环境部署</a:t>
            </a:r>
            <a:r>
              <a:rPr lang="en-US" altLang="zh-CN">
                <a:sym typeface="+mn-ea"/>
              </a:rPr>
              <a:t> </a:t>
            </a:r>
            <a:r>
              <a:rPr lang="en-US" altLang="zh-CN"/>
              <a:t>docker + pm2 </a:t>
            </a:r>
            <a:endParaRPr lang="en-US" altLang="zh-CN"/>
          </a:p>
          <a:p>
            <a:pPr>
              <a:lnSpc>
                <a:spcPct val="110000"/>
              </a:lnSpc>
            </a:pPr>
            <a:r>
              <a:rPr lang="en-US" altLang="zh-CN"/>
              <a:t>ORM</a:t>
            </a:r>
            <a:r>
              <a:rPr lang="en-US" altLang="zh-CN">
                <a:sym typeface="+mn-ea"/>
              </a:rPr>
              <a:t>(</a:t>
            </a:r>
            <a:r>
              <a:rPr lang="zh-CN" altLang="en-US">
                <a:sym typeface="+mn-ea"/>
              </a:rPr>
              <a:t>Object-Relational Mapping</a:t>
            </a:r>
            <a:r>
              <a:rPr lang="en-US" altLang="zh-CN">
                <a:sym typeface="+mn-ea"/>
              </a:rPr>
              <a:t> </a:t>
            </a:r>
            <a:r>
              <a:rPr lang="zh-CN" altLang="en-US">
                <a:sym typeface="+mn-ea"/>
              </a:rPr>
              <a:t>对象关系映射</a:t>
            </a:r>
            <a:r>
              <a:rPr lang="en-US" altLang="zh-CN">
                <a:sym typeface="+mn-ea"/>
              </a:rPr>
              <a:t>)</a:t>
            </a:r>
            <a:r>
              <a:rPr lang="zh-CN" altLang="en-US">
                <a:sym typeface="+mn-ea"/>
              </a:rPr>
              <a:t>（Sequelize</a:t>
            </a:r>
            <a:r>
              <a:rPr lang="en-US" altLang="zh-CN">
                <a:sym typeface="+mn-ea"/>
              </a:rPr>
              <a:t>/TypeORM/Mongoose</a:t>
            </a:r>
            <a:r>
              <a:rPr lang="zh-CN" altLang="en-US">
                <a:sym typeface="+mn-ea"/>
              </a:rPr>
              <a:t>）</a:t>
            </a:r>
            <a:endParaRPr lang="zh-CN" altLang="en-US">
              <a:sym typeface="+mn-ea"/>
            </a:endParaRPr>
          </a:p>
          <a:p>
            <a:endParaRPr lang="en-US" altLang="zh-CN">
              <a:sym typeface="+mn-ea"/>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ORM -2- TypeORM</a:t>
            </a:r>
            <a:endParaRPr lang="zh-CN" altLang="en-US"/>
          </a:p>
        </p:txBody>
      </p:sp>
      <p:sp>
        <p:nvSpPr>
          <p:cNvPr id="3" name="内容占位符 2"/>
          <p:cNvSpPr>
            <a:spLocks noGrp="1"/>
          </p:cNvSpPr>
          <p:nvPr>
            <p:ph idx="1"/>
          </p:nvPr>
        </p:nvSpPr>
        <p:spPr/>
        <p:txBody>
          <a:bodyPr>
            <a:normAutofit lnSpcReduction="10000"/>
          </a:bodyPr>
          <a:p>
            <a:pPr>
              <a:lnSpc>
                <a:spcPct val="110000"/>
              </a:lnSpc>
            </a:pPr>
            <a:r>
              <a:rPr lang="zh-CN" altLang="en-US"/>
              <a:t>TypeORM 是一个现代的、基于 TypeScript 的 ORM 框架，支持多种数据库，包括 PostgreSQL、MySQL、MariaDB、SQLite、Microsoft SQL Server 和 MongoDB。</a:t>
            </a:r>
            <a:endParaRPr lang="zh-CN" altLang="en-US"/>
          </a:p>
          <a:p>
            <a:pPr>
              <a:lnSpc>
                <a:spcPct val="110000"/>
              </a:lnSpc>
            </a:pPr>
            <a:r>
              <a:rPr lang="zh-CN" altLang="en-US"/>
              <a:t>它提供了强大的实体管理功能，支持数据校验、关联、事务等高级功能。</a:t>
            </a:r>
            <a:endParaRPr lang="zh-CN" altLang="en-US"/>
          </a:p>
          <a:p>
            <a:pPr>
              <a:lnSpc>
                <a:spcPct val="110000"/>
              </a:lnSpc>
            </a:pPr>
            <a:r>
              <a:rPr lang="zh-CN" altLang="en-US"/>
              <a:t>TypeORM 具有与 TypeScript 紧密集成的优势，包括静态类型检查和装饰器等特性。</a:t>
            </a:r>
            <a:endParaRPr lang="zh-CN" altLang="en-US"/>
          </a:p>
          <a:p>
            <a:pPr>
              <a:lnSpc>
                <a:spcPct val="110000"/>
              </a:lnSpc>
            </a:pPr>
            <a:r>
              <a:rPr lang="zh-CN" altLang="en-US"/>
              <a:t>TypeORM 的设计理念是面向对象的，开发者可以使用 TypeScript 类来定义实体模型，使得代码更易于理解和维护。</a:t>
            </a:r>
            <a:endParaRPr lang="zh-CN"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ORM -3- </a:t>
            </a:r>
            <a:r>
              <a:rPr lang="zh-CN" altLang="en-US">
                <a:sym typeface="+mn-ea"/>
              </a:rPr>
              <a:t>Mongoose</a:t>
            </a:r>
            <a:endParaRPr lang="zh-CN" altLang="en-US"/>
          </a:p>
        </p:txBody>
      </p:sp>
      <p:sp>
        <p:nvSpPr>
          <p:cNvPr id="3" name="内容占位符 2"/>
          <p:cNvSpPr>
            <a:spLocks noGrp="1"/>
          </p:cNvSpPr>
          <p:nvPr>
            <p:ph idx="1"/>
          </p:nvPr>
        </p:nvSpPr>
        <p:spPr/>
        <p:txBody>
          <a:bodyPr>
            <a:normAutofit lnSpcReduction="20000"/>
          </a:bodyPr>
          <a:p>
            <a:pPr>
              <a:lnSpc>
                <a:spcPct val="120000"/>
              </a:lnSpc>
            </a:pPr>
            <a:r>
              <a:rPr lang="zh-CN" altLang="en-US"/>
              <a:t>Mongoose 是一个 Node.js 库，用于在应用程序中与 MongoDB 数据库进行交互，它提供了 MongoDB 的对象模型工具。</a:t>
            </a:r>
            <a:endParaRPr lang="zh-CN" altLang="en-US"/>
          </a:p>
          <a:p>
            <a:pPr>
              <a:lnSpc>
                <a:spcPct val="120000"/>
              </a:lnSpc>
            </a:pPr>
            <a:r>
              <a:rPr lang="zh-CN" altLang="en-US"/>
              <a:t>Mongoose 的主要功能是在 Node.js 环境中对 MongoDB 数据进行建模，允许开发者定义数据模型、模式、验证规则等。</a:t>
            </a:r>
            <a:endParaRPr lang="zh-CN" altLang="en-US"/>
          </a:p>
          <a:p>
            <a:pPr>
              <a:lnSpc>
                <a:spcPct val="120000"/>
              </a:lnSpc>
            </a:pPr>
            <a:r>
              <a:rPr lang="zh-CN" altLang="en-US"/>
              <a:t>它提供了丰富的功能，如中间件、查询构建器、数据校验等，使得开发者能够更有效地管理和操作 MongoDB 数据。</a:t>
            </a:r>
            <a:endParaRPr lang="zh-CN" altLang="en-US"/>
          </a:p>
          <a:p>
            <a:pPr>
              <a:lnSpc>
                <a:spcPct val="120000"/>
              </a:lnSpc>
            </a:pPr>
            <a:r>
              <a:rPr lang="zh-CN" altLang="en-US"/>
              <a:t>与 Sequelize 和 TypeORM 不同，Mongoose 是针对文档型数据库 MongoDB 而设计的，因此它在处理非结构化数据和大量嵌套数据时具有优势。</a:t>
            </a:r>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深入</a:t>
            </a:r>
            <a:r>
              <a:rPr lang="en-US" altLang="zh-CN">
                <a:sym typeface="+mn-ea"/>
              </a:rPr>
              <a:t>node</a:t>
            </a:r>
            <a:r>
              <a:rPr lang="zh-CN" altLang="en-US">
                <a:sym typeface="+mn-ea"/>
              </a:rPr>
              <a:t>后端项目讲解</a:t>
            </a:r>
            <a:endParaRPr lang="zh-CN" altLang="en-US"/>
          </a:p>
        </p:txBody>
      </p:sp>
      <p:sp>
        <p:nvSpPr>
          <p:cNvPr id="3" name="内容占位符 2"/>
          <p:cNvSpPr>
            <a:spLocks noGrp="1"/>
          </p:cNvSpPr>
          <p:nvPr>
            <p:ph idx="1"/>
          </p:nvPr>
        </p:nvSpPr>
        <p:spPr/>
        <p:txBody>
          <a:bodyPr>
            <a:normAutofit/>
          </a:bodyPr>
          <a:p>
            <a:pPr>
              <a:lnSpc>
                <a:spcPct val="130000"/>
              </a:lnSpc>
            </a:pPr>
            <a:r>
              <a:rPr lang="zh-CN" altLang="en-US"/>
              <a:t>如何使用</a:t>
            </a:r>
            <a:r>
              <a:rPr lang="en-US" altLang="zh-CN"/>
              <a:t>node + mongoose </a:t>
            </a:r>
            <a:r>
              <a:rPr lang="zh-CN" altLang="en-US"/>
              <a:t>操作数据库</a:t>
            </a:r>
            <a:endParaRPr lang="zh-CN" altLang="en-US"/>
          </a:p>
          <a:p>
            <a:pPr>
              <a:lnSpc>
                <a:spcPct val="130000"/>
              </a:lnSpc>
            </a:pPr>
            <a:r>
              <a:rPr lang="zh-CN" altLang="en-US"/>
              <a:t>如何定义</a:t>
            </a:r>
            <a:r>
              <a:rPr lang="en-US" altLang="zh-CN"/>
              <a:t>mongoose </a:t>
            </a:r>
            <a:r>
              <a:rPr lang="zh-CN" altLang="en-US"/>
              <a:t>模型（</a:t>
            </a:r>
            <a:r>
              <a:rPr lang="en-US" altLang="zh-CN"/>
              <a:t>User/Transaction/Account</a:t>
            </a:r>
            <a:r>
              <a:rPr lang="zh-CN" altLang="en-US">
                <a:sym typeface="+mn-ea"/>
              </a:rPr>
              <a:t>）</a:t>
            </a:r>
            <a:endParaRPr lang="zh-CN" altLang="en-US">
              <a:sym typeface="+mn-ea"/>
            </a:endParaRPr>
          </a:p>
          <a:p>
            <a:pPr>
              <a:lnSpc>
                <a:spcPct val="130000"/>
              </a:lnSpc>
            </a:pPr>
            <a:r>
              <a:rPr lang="zh-CN" altLang="en-US">
                <a:sym typeface="+mn-ea"/>
              </a:rPr>
              <a:t>如何使用</a:t>
            </a:r>
            <a:r>
              <a:rPr lang="en-US" altLang="zh-CN">
                <a:sym typeface="+mn-ea"/>
              </a:rPr>
              <a:t>mongoose </a:t>
            </a:r>
            <a:r>
              <a:rPr lang="zh-CN" altLang="en-US">
                <a:sym typeface="+mn-ea"/>
              </a:rPr>
              <a:t>实现</a:t>
            </a:r>
            <a:r>
              <a:rPr lang="zh-CN" altLang="en-US">
                <a:sym typeface="+mn-ea"/>
              </a:rPr>
              <a:t>增删改查</a:t>
            </a:r>
            <a:endParaRPr lang="zh-CN" altLang="en-US">
              <a:sym typeface="+mn-ea"/>
            </a:endParaRPr>
          </a:p>
          <a:p>
            <a:pPr>
              <a:lnSpc>
                <a:spcPct val="130000"/>
              </a:lnSpc>
            </a:pPr>
            <a:r>
              <a:rPr lang="zh-CN" altLang="en-US"/>
              <a:t>如何使用</a:t>
            </a:r>
            <a:r>
              <a:rPr lang="en-US" altLang="zh-CN"/>
              <a:t>mongoose 聚合查询</a:t>
            </a:r>
            <a:r>
              <a:rPr lang="zh-CN" altLang="en-US"/>
              <a:t>数据</a:t>
            </a:r>
            <a:endParaRPr lang="en-US" altLang="zh-CN"/>
          </a:p>
          <a:p>
            <a:pPr>
              <a:lnSpc>
                <a:spcPct val="130000"/>
              </a:lnSpc>
            </a:pPr>
            <a:r>
              <a:rPr lang="zh-CN" altLang="en-US"/>
              <a:t>如何实现登录</a:t>
            </a:r>
            <a:r>
              <a:rPr lang="en-US" altLang="zh-CN"/>
              <a:t>/</a:t>
            </a:r>
            <a:r>
              <a:rPr lang="zh-CN" altLang="en-US"/>
              <a:t>注册</a:t>
            </a:r>
            <a:r>
              <a:rPr lang="en-US" altLang="zh-CN"/>
              <a:t>/</a:t>
            </a:r>
            <a:r>
              <a:rPr lang="zh-CN" altLang="en-US"/>
              <a:t>验证邮箱等接口</a:t>
            </a:r>
            <a:r>
              <a:rPr lang="zh-CN" altLang="en-US"/>
              <a:t>开发</a:t>
            </a:r>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聊天</a:t>
            </a:r>
            <a:endParaRPr lang="zh-CN" altLang="en-US"/>
          </a:p>
        </p:txBody>
      </p:sp>
      <p:sp>
        <p:nvSpPr>
          <p:cNvPr id="3" name="内容占位符 2"/>
          <p:cNvSpPr>
            <a:spLocks noGrp="1"/>
          </p:cNvSpPr>
          <p:nvPr>
            <p:ph idx="1"/>
          </p:nvPr>
        </p:nvSpPr>
        <p:spPr/>
        <p:txBody>
          <a:bodyPr>
            <a:normAutofit/>
          </a:bodyPr>
          <a:p>
            <a:pPr>
              <a:lnSpc>
                <a:spcPct val="130000"/>
              </a:lnSpc>
            </a:pPr>
            <a:r>
              <a:rPr lang="zh-CN" altLang="en-US">
                <a:solidFill>
                  <a:srgbClr val="FF0000"/>
                </a:solidFill>
                <a:sym typeface="+mn-ea"/>
              </a:rPr>
              <a:t>前端</a:t>
            </a:r>
            <a:r>
              <a:rPr lang="en-US" altLang="zh-CN">
                <a:solidFill>
                  <a:srgbClr val="FF0000"/>
                </a:solidFill>
                <a:sym typeface="+mn-ea"/>
              </a:rPr>
              <a:t> </a:t>
            </a:r>
            <a:r>
              <a:rPr lang="zh-CN" altLang="en-US">
                <a:solidFill>
                  <a:srgbClr val="FF0000"/>
                </a:solidFill>
                <a:sym typeface="+mn-ea"/>
              </a:rPr>
              <a:t>面试</a:t>
            </a:r>
            <a:r>
              <a:rPr lang="en-US" altLang="zh-CN">
                <a:solidFill>
                  <a:srgbClr val="FF0000"/>
                </a:solidFill>
                <a:sym typeface="+mn-ea"/>
              </a:rPr>
              <a:t> </a:t>
            </a:r>
            <a:r>
              <a:rPr lang="zh-CN" altLang="en-US">
                <a:solidFill>
                  <a:srgbClr val="FF0000"/>
                </a:solidFill>
                <a:sym typeface="+mn-ea"/>
              </a:rPr>
              <a:t>找工作</a:t>
            </a:r>
            <a:r>
              <a:rPr lang="en-US" altLang="zh-CN">
                <a:solidFill>
                  <a:srgbClr val="FF0000"/>
                </a:solidFill>
                <a:sym typeface="+mn-ea"/>
              </a:rPr>
              <a:t>/</a:t>
            </a:r>
            <a:r>
              <a:rPr lang="zh-CN" altLang="en-US">
                <a:solidFill>
                  <a:srgbClr val="FF0000"/>
                </a:solidFill>
                <a:sym typeface="+mn-ea"/>
              </a:rPr>
              <a:t>学习规划</a:t>
            </a:r>
            <a:r>
              <a:rPr lang="en-US" altLang="zh-CN">
                <a:solidFill>
                  <a:srgbClr val="FF0000"/>
                </a:solidFill>
                <a:sym typeface="+mn-ea"/>
              </a:rPr>
              <a:t>/ (</a:t>
            </a:r>
            <a:r>
              <a:rPr lang="en-US" altLang="zh-CN">
                <a:solidFill>
                  <a:srgbClr val="FF0000"/>
                </a:solidFill>
                <a:sym typeface="+mn-ea"/>
              </a:rPr>
              <a:t>electron </a:t>
            </a:r>
            <a:r>
              <a:rPr lang="zh-CN" altLang="en-US">
                <a:solidFill>
                  <a:srgbClr val="FF0000"/>
                </a:solidFill>
                <a:sym typeface="+mn-ea"/>
              </a:rPr>
              <a:t>桌面端开发</a:t>
            </a:r>
            <a:r>
              <a:rPr lang="en-US" altLang="zh-CN">
                <a:solidFill>
                  <a:srgbClr val="FF0000"/>
                </a:solidFill>
                <a:sym typeface="+mn-ea"/>
              </a:rPr>
              <a:t>)</a:t>
            </a:r>
            <a:endParaRPr lang="en-US" altLang="zh-CN">
              <a:solidFill>
                <a:srgbClr val="FF0000"/>
              </a:solidFill>
              <a:sym typeface="+mn-ea"/>
            </a:endParaRPr>
          </a:p>
          <a:p>
            <a:pPr>
              <a:lnSpc>
                <a:spcPct val="130000"/>
              </a:lnSpc>
            </a:pPr>
            <a:r>
              <a:rPr lang="en-US" altLang="zh-CN">
                <a:solidFill>
                  <a:srgbClr val="FF0000"/>
                </a:solidFill>
                <a:sym typeface="+mn-ea"/>
              </a:rPr>
              <a:t>electron</a:t>
            </a:r>
            <a:r>
              <a:rPr lang="zh-CN" altLang="en-US">
                <a:solidFill>
                  <a:srgbClr val="FF0000"/>
                </a:solidFill>
                <a:sym typeface="+mn-ea"/>
              </a:rPr>
              <a:t>内存大</a:t>
            </a:r>
            <a:r>
              <a:rPr lang="en-US" altLang="zh-CN">
                <a:solidFill>
                  <a:srgbClr val="FF0000"/>
                </a:solidFill>
                <a:sym typeface="+mn-ea"/>
              </a:rPr>
              <a:t>/</a:t>
            </a:r>
            <a:r>
              <a:rPr lang="zh-CN" altLang="en-US">
                <a:solidFill>
                  <a:srgbClr val="FF0000"/>
                </a:solidFill>
                <a:sym typeface="+mn-ea"/>
              </a:rPr>
              <a:t>包体积大</a:t>
            </a:r>
            <a:r>
              <a:rPr lang="en-US" altLang="zh-CN">
                <a:solidFill>
                  <a:srgbClr val="FF0000"/>
                </a:solidFill>
                <a:sym typeface="+mn-ea"/>
              </a:rPr>
              <a:t>/ </a:t>
            </a:r>
            <a:r>
              <a:rPr lang="zh-CN" altLang="en-US">
                <a:solidFill>
                  <a:srgbClr val="FF0000"/>
                </a:solidFill>
                <a:sym typeface="+mn-ea"/>
              </a:rPr>
              <a:t>，没有客户端经验、了解不深入</a:t>
            </a:r>
            <a:endParaRPr lang="zh-CN" altLang="en-US">
              <a:solidFill>
                <a:srgbClr val="FF0000"/>
              </a:solidFill>
              <a:sym typeface="+mn-ea"/>
            </a:endParaRPr>
          </a:p>
          <a:p>
            <a:pPr>
              <a:lnSpc>
                <a:spcPct val="130000"/>
              </a:lnSpc>
            </a:pPr>
            <a:r>
              <a:rPr lang="en-US" altLang="zh-CN">
                <a:solidFill>
                  <a:srgbClr val="FF0000"/>
                </a:solidFill>
                <a:sym typeface="+mn-ea"/>
              </a:rPr>
              <a:t>electron + c++</a:t>
            </a:r>
            <a:r>
              <a:rPr lang="zh-CN" altLang="en-US">
                <a:solidFill>
                  <a:srgbClr val="FF0000"/>
                </a:solidFill>
                <a:sym typeface="+mn-ea"/>
              </a:rPr>
              <a:t>，</a:t>
            </a:r>
            <a:endParaRPr lang="zh-CN" altLang="en-US">
              <a:solidFill>
                <a:srgbClr val="FF0000"/>
              </a:solidFill>
              <a:sym typeface="+mn-ea"/>
            </a:endParaRPr>
          </a:p>
          <a:p>
            <a:pPr>
              <a:lnSpc>
                <a:spcPct val="130000"/>
              </a:lnSpc>
            </a:pPr>
            <a:r>
              <a:rPr lang="zh-CN" altLang="en-US"/>
              <a:t>工作一年</a:t>
            </a:r>
            <a:r>
              <a:rPr lang="en-US" altLang="zh-CN"/>
              <a:t>/</a:t>
            </a:r>
            <a:r>
              <a:rPr lang="zh-CN" altLang="en-US"/>
              <a:t>固步自封，</a:t>
            </a:r>
            <a:r>
              <a:rPr lang="en-US" altLang="zh-CN"/>
              <a:t>node + express + mongo</a:t>
            </a:r>
            <a:endParaRPr lang="en-US" altLang="zh-CN"/>
          </a:p>
          <a:p>
            <a:r>
              <a:rPr lang="zh-CN" altLang="en-US"/>
              <a:t>点</a:t>
            </a:r>
            <a:r>
              <a:rPr lang="en-US" altLang="zh-CN"/>
              <a:t>-&gt; </a:t>
            </a:r>
            <a:r>
              <a:rPr lang="zh-CN" altLang="en-US"/>
              <a:t>面，打包</a:t>
            </a:r>
            <a:r>
              <a:rPr lang="en-US" altLang="zh-CN"/>
              <a:t>-&gt; </a:t>
            </a:r>
            <a:r>
              <a:rPr lang="zh-CN" altLang="en-US"/>
              <a:t>搭建一个框架，如何部署项目，</a:t>
            </a:r>
            <a:r>
              <a:rPr lang="en-US" altLang="zh-CN"/>
              <a:t>electron</a:t>
            </a:r>
            <a:r>
              <a:rPr lang="zh-CN" altLang="en-US"/>
              <a:t>，</a:t>
            </a:r>
            <a:endParaRPr lang="zh-CN" altLang="en-US"/>
          </a:p>
          <a:p>
            <a:pPr marL="0" indent="0">
              <a:buNone/>
            </a:pPr>
            <a:r>
              <a:rPr lang="zh-CN" altLang="en-US"/>
              <a:t>前端，后端，</a:t>
            </a:r>
            <a:r>
              <a:rPr lang="zh-CN" altLang="en-US"/>
              <a:t>测试，</a:t>
            </a:r>
            <a:r>
              <a:rPr lang="en-US" altLang="zh-CN"/>
              <a:t>cicd</a:t>
            </a:r>
            <a:r>
              <a:rPr lang="zh-CN" altLang="en-US"/>
              <a:t>，上线</a:t>
            </a:r>
            <a:r>
              <a:rPr lang="zh-CN" altLang="en-US"/>
              <a:t>部署</a:t>
            </a:r>
            <a:endParaRPr lang="zh-CN" altLang="en-US"/>
          </a:p>
          <a:p>
            <a:r>
              <a:rPr lang="zh-CN" altLang="en-US"/>
              <a:t>点</a:t>
            </a:r>
            <a:r>
              <a:rPr lang="en-US" altLang="zh-CN"/>
              <a:t>-&gt; </a:t>
            </a:r>
            <a:r>
              <a:rPr lang="zh-CN" altLang="en-US"/>
              <a:t>精通</a:t>
            </a:r>
            <a:r>
              <a:rPr lang="en-US" altLang="zh-CN"/>
              <a:t> </a:t>
            </a:r>
            <a:r>
              <a:rPr lang="zh-CN" altLang="en-US"/>
              <a:t>读过</a:t>
            </a:r>
            <a:r>
              <a:rPr lang="en-US" altLang="zh-CN"/>
              <a:t>vue</a:t>
            </a:r>
            <a:r>
              <a:rPr lang="zh-CN" altLang="en-US"/>
              <a:t>源码，</a:t>
            </a:r>
            <a:r>
              <a:rPr lang="en-US" altLang="zh-CN"/>
              <a:t>element - ui ,</a:t>
            </a:r>
            <a:r>
              <a:rPr lang="zh-CN" altLang="en-US"/>
              <a:t>算法</a:t>
            </a:r>
            <a:endParaRPr lang="zh-CN"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项目架构</a:t>
            </a:r>
            <a:r>
              <a:rPr lang="en-US" altLang="zh-CN"/>
              <a:t>-MVC</a:t>
            </a:r>
            <a:r>
              <a:rPr lang="zh-CN" altLang="en-US"/>
              <a:t>（</a:t>
            </a:r>
            <a:r>
              <a:rPr lang="zh-CN" altLang="en-US">
                <a:sym typeface="+mn-ea"/>
              </a:rPr>
              <a:t>Model-View-Controller）</a:t>
            </a:r>
            <a:endParaRPr lang="zh-CN" altLang="en-US"/>
          </a:p>
        </p:txBody>
      </p:sp>
      <p:sp>
        <p:nvSpPr>
          <p:cNvPr id="3" name="内容占位符 2"/>
          <p:cNvSpPr>
            <a:spLocks noGrp="1"/>
          </p:cNvSpPr>
          <p:nvPr>
            <p:ph idx="1"/>
          </p:nvPr>
        </p:nvSpPr>
        <p:spPr/>
        <p:txBody>
          <a:bodyPr/>
          <a:p>
            <a:pPr>
              <a:lnSpc>
                <a:spcPct val="130000"/>
              </a:lnSpc>
            </a:pPr>
            <a:r>
              <a:rPr lang="zh-CN" altLang="en-US"/>
              <a:t>在Node.js项目中，MVC是一种常见的项目架构模式，其全名为Model-View-Controller（模型-视图-控制器）。</a:t>
            </a:r>
            <a:endParaRPr lang="zh-CN" altLang="en-US"/>
          </a:p>
          <a:p>
            <a:pPr>
              <a:lnSpc>
                <a:spcPct val="120000"/>
              </a:lnSpc>
            </a:pPr>
            <a:r>
              <a:rPr lang="zh-CN" altLang="en-US"/>
              <a:t>这种模式用于组织代码以实现关注点分离，使得应用程序的数据处理、用户界面和控制逻辑分离开来，有助于提高代码的可维护性、扩展性和复用性。</a:t>
            </a:r>
            <a:endParaRPr lang="zh-CN"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MVC - </a:t>
            </a:r>
            <a:r>
              <a:rPr lang="zh-CN" altLang="en-US">
                <a:sym typeface="+mn-ea"/>
              </a:rPr>
              <a:t>Model（模型）</a:t>
            </a:r>
            <a:endParaRPr lang="zh-CN" altLang="en-US"/>
          </a:p>
        </p:txBody>
      </p:sp>
      <p:sp>
        <p:nvSpPr>
          <p:cNvPr id="3" name="内容占位符 2"/>
          <p:cNvSpPr>
            <a:spLocks noGrp="1"/>
          </p:cNvSpPr>
          <p:nvPr>
            <p:ph idx="1"/>
          </p:nvPr>
        </p:nvSpPr>
        <p:spPr/>
        <p:txBody>
          <a:bodyPr/>
          <a:p>
            <a:pPr>
              <a:lnSpc>
                <a:spcPct val="130000"/>
              </a:lnSpc>
            </a:pPr>
            <a:r>
              <a:rPr lang="zh-CN" altLang="en-US"/>
              <a:t>定义数据结构和操作：模型组件用于表示应用程序的数据结构，以及对数据的查询和更新操作。在Node.js项目中，模型通常与数据库相关联，用于处理与数据库的所有交互。</a:t>
            </a:r>
            <a:endParaRPr lang="zh-CN" altLang="en-US"/>
          </a:p>
          <a:p>
            <a:pPr>
              <a:lnSpc>
                <a:spcPct val="130000"/>
              </a:lnSpc>
            </a:pPr>
            <a:r>
              <a:rPr lang="zh-CN" altLang="en-US"/>
              <a:t>业务逻辑：处理数据的验证、关联、事务等。</a:t>
            </a:r>
            <a:endParaRPr lang="zh-CN"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MVC - </a:t>
            </a:r>
            <a:r>
              <a:rPr lang="zh-CN" altLang="en-US">
                <a:sym typeface="+mn-ea"/>
              </a:rPr>
              <a:t>View（视图）</a:t>
            </a:r>
            <a:endParaRPr lang="zh-CN" altLang="en-US"/>
          </a:p>
        </p:txBody>
      </p:sp>
      <p:sp>
        <p:nvSpPr>
          <p:cNvPr id="3" name="内容占位符 2"/>
          <p:cNvSpPr>
            <a:spLocks noGrp="1"/>
          </p:cNvSpPr>
          <p:nvPr>
            <p:ph idx="1"/>
          </p:nvPr>
        </p:nvSpPr>
        <p:spPr/>
        <p:txBody>
          <a:bodyPr/>
          <a:p>
            <a:pPr>
              <a:lnSpc>
                <a:spcPct val="120000"/>
              </a:lnSpc>
            </a:pPr>
            <a:r>
              <a:rPr lang="zh-CN" altLang="en-US"/>
              <a:t>用户界面：视图是用户看到和交云的界面。在Web应用程序中，视图通常是HTML页面，但也可以是其他格式的响应，如JSON或XML，用于APIs。</a:t>
            </a:r>
            <a:endParaRPr lang="zh-CN" altLang="en-US"/>
          </a:p>
          <a:p>
            <a:pPr>
              <a:lnSpc>
                <a:spcPct val="120000"/>
              </a:lnSpc>
            </a:pPr>
            <a:r>
              <a:rPr lang="zh-CN" altLang="en-US"/>
              <a:t>模板渲染：Node.js项目常用模板引擎（如EJS、Pug等）来渲染动态内容到视图中。</a:t>
            </a:r>
            <a:endParaRPr lang="zh-CN"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MVC - </a:t>
            </a:r>
            <a:r>
              <a:rPr lang="zh-CN" altLang="en-US">
                <a:sym typeface="+mn-ea"/>
              </a:rPr>
              <a:t>Controller（控制器）</a:t>
            </a:r>
            <a:endParaRPr lang="zh-CN" altLang="en-US"/>
          </a:p>
        </p:txBody>
      </p:sp>
      <p:sp>
        <p:nvSpPr>
          <p:cNvPr id="3" name="内容占位符 2"/>
          <p:cNvSpPr>
            <a:spLocks noGrp="1"/>
          </p:cNvSpPr>
          <p:nvPr>
            <p:ph idx="1"/>
          </p:nvPr>
        </p:nvSpPr>
        <p:spPr/>
        <p:txBody>
          <a:bodyPr/>
          <a:p>
            <a:pPr>
              <a:lnSpc>
                <a:spcPct val="120000"/>
              </a:lnSpc>
            </a:pPr>
            <a:r>
              <a:rPr lang="zh-CN" altLang="en-US"/>
              <a:t>应用程序逻辑：控制器作为模型和视图之间的中介，处理用户的输入，调用模型进行数据处理，并选择视图来渲染输出。</a:t>
            </a:r>
            <a:endParaRPr lang="zh-CN" altLang="en-US"/>
          </a:p>
          <a:p>
            <a:pPr>
              <a:lnSpc>
                <a:spcPct val="120000"/>
              </a:lnSpc>
            </a:pPr>
            <a:r>
              <a:rPr lang="zh-CN" altLang="en-US"/>
              <a:t>路由和请求处理：在Node.js中，控制器通常处理路由逻辑，决定对不同的HTTP请求采取什么行动。</a:t>
            </a:r>
            <a:endParaRPr lang="zh-CN"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MVC</a:t>
            </a:r>
            <a:r>
              <a:rPr lang="en-US" altLang="zh-CN"/>
              <a:t> </a:t>
            </a:r>
            <a:r>
              <a:rPr lang="zh-CN" altLang="en-US"/>
              <a:t>在</a:t>
            </a:r>
            <a:r>
              <a:rPr lang="en-US" altLang="zh-CN"/>
              <a:t> </a:t>
            </a:r>
            <a:r>
              <a:rPr lang="zh-CN" altLang="en-US"/>
              <a:t>Node.js</a:t>
            </a:r>
            <a:r>
              <a:rPr lang="en-US" altLang="zh-CN"/>
              <a:t> </a:t>
            </a:r>
            <a:r>
              <a:rPr lang="zh-CN" altLang="en-US"/>
              <a:t>中的实现</a:t>
            </a:r>
            <a:endParaRPr lang="zh-CN" altLang="en-US"/>
          </a:p>
        </p:txBody>
      </p:sp>
      <p:sp>
        <p:nvSpPr>
          <p:cNvPr id="3" name="内容占位符 2"/>
          <p:cNvSpPr>
            <a:spLocks noGrp="1"/>
          </p:cNvSpPr>
          <p:nvPr>
            <p:ph idx="1"/>
          </p:nvPr>
        </p:nvSpPr>
        <p:spPr/>
        <p:txBody>
          <a:bodyPr/>
          <a:p>
            <a:pPr>
              <a:lnSpc>
                <a:spcPct val="130000"/>
              </a:lnSpc>
            </a:pPr>
            <a:r>
              <a:rPr lang="zh-CN" altLang="en-US"/>
              <a:t>在Node.js项目中实现MVC架构，你可能会用到一些流行的框架和库，如Express.js用于路由和中间件处理，Mongoose或Sequelize用于数据库模型定义，以及各种模板引擎支持视图渲染(比如：</a:t>
            </a:r>
            <a:r>
              <a:rPr lang="zh-CN" altLang="en-US">
                <a:hlinkClick r:id="rId1" action="ppaction://hlinkfile"/>
              </a:rPr>
              <a:t>Handlebars</a:t>
            </a:r>
            <a:r>
              <a:rPr lang="zh-CN" altLang="en-US"/>
              <a:t>，我们的项目是前后端分离)。</a:t>
            </a:r>
            <a:endParaRPr lang="zh-CN" altLang="en-US"/>
          </a:p>
          <a:p>
            <a:pPr>
              <a:lnSpc>
                <a:spcPct val="130000"/>
              </a:lnSpc>
            </a:pPr>
            <a:r>
              <a:rPr lang="zh-CN" altLang="en-US"/>
              <a:t>通过这种方式，MVC架构支持高效的代码组织，便于团队协作，同时也让应用程序易于扩展和维护。</a:t>
            </a:r>
            <a:endParaRPr lang="zh-CN" altLang="en-US"/>
          </a:p>
        </p:txBody>
      </p:sp>
    </p:spTree>
  </p:cSld>
  <p:clrMapOvr>
    <a:masterClrMapping/>
  </p:clrMapOvr>
</p:sld>
</file>

<file path=ppt/tags/tag1.xml><?xml version="1.0" encoding="utf-8"?>
<p:tagLst xmlns:p="http://schemas.openxmlformats.org/presentationml/2006/main">
  <p:tag name="commondata" val="eyJoZGlkIjoiNGFlZGUxMzBmNTY2ZWQzMGRhYWNmNTc1NTc0NjI1ZDEifQ=="/>
</p:tagLst>
</file>

<file path=ppt/theme/theme1.xml><?xml version="1.0" encoding="utf-8"?>
<a:theme xmlns:a="http://schemas.openxmlformats.org/drawingml/2006/main" name="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3586</Words>
  <Application>WPS 演示</Application>
  <PresentationFormat>宽屏</PresentationFormat>
  <Paragraphs>129</Paragraphs>
  <Slides>21</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21</vt:i4>
      </vt:variant>
    </vt:vector>
  </HeadingPairs>
  <TitlesOfParts>
    <vt:vector size="28" baseType="lpstr">
      <vt:lpstr>Arial</vt:lpstr>
      <vt:lpstr>宋体</vt:lpstr>
      <vt:lpstr>Wingdings</vt:lpstr>
      <vt:lpstr>微软雅黑</vt:lpstr>
      <vt:lpstr>Calibri</vt:lpstr>
      <vt:lpstr>Arial Unicode MS</vt:lpstr>
      <vt:lpstr>WPS</vt:lpstr>
      <vt:lpstr>前端nodejs-express-mongo后端项目讲解</vt:lpstr>
      <vt:lpstr>讲解内容</vt:lpstr>
      <vt:lpstr>深入node后端项目讲解</vt:lpstr>
      <vt:lpstr>PowerPoint 演示文稿</vt:lpstr>
      <vt:lpstr>项目架构-MVC（Model-View-Controller）</vt:lpstr>
      <vt:lpstr>MVC - Model（模型）</vt:lpstr>
      <vt:lpstr>MVC - View（视图）</vt:lpstr>
      <vt:lpstr>MVC - Controller（控制器）</vt:lpstr>
      <vt:lpstr>MVC 在 Node.js 中的实现</vt:lpstr>
      <vt:lpstr>什么是守护进程，Nodejs中有哪些守护进程库</vt:lpstr>
      <vt:lpstr>守护进程-PM2（Process Manager 2）</vt:lpstr>
      <vt:lpstr>什么是PM2/PM2-runtime</vt:lpstr>
      <vt:lpstr>守护进程-forever</vt:lpstr>
      <vt:lpstr>守护进程-systemd</vt:lpstr>
      <vt:lpstr>Nodemon是守护进程吗</vt:lpstr>
      <vt:lpstr>什么是ORM - (1)</vt:lpstr>
      <vt:lpstr>什么是ORM-（2）</vt:lpstr>
      <vt:lpstr>Node.js 流行的 ORM 框架</vt:lpstr>
      <vt:lpstr>ORM -1- Sequelize</vt:lpstr>
      <vt:lpstr>ORM -2- TypeORM</vt:lpstr>
      <vt:lpstr>ORM -3- Mongoose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shaohai</cp:lastModifiedBy>
  <cp:revision>15</cp:revision>
  <dcterms:created xsi:type="dcterms:W3CDTF">2023-08-09T12:44:00Z</dcterms:created>
  <dcterms:modified xsi:type="dcterms:W3CDTF">2024-04-09T16:52:09Z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3B0086CAF875411CACBDA13AB9801EF4_13</vt:lpwstr>
  </property>
  <property fmtid="{D5CDD505-2E9C-101B-9397-08002B2CF9AE}" pid="3" name="KSOProductBuildVer">
    <vt:lpwstr>2052-12.1.0.16417</vt:lpwstr>
  </property>
</Properties>
</file>