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67" r:id="rId15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9090"/>
    <a:srgbClr val="990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gs" Target="tags/tag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 anchor="ctr" anchorCtr="0"/>
          <a:p>
            <a:r>
              <a:rPr lang="zh-CN" altLang="en-US">
                <a:sym typeface="+mn-ea"/>
              </a:rPr>
              <a:t>前端</a:t>
            </a:r>
            <a:r>
              <a:rPr lang="en-US" altLang="zh-CN">
                <a:sym typeface="+mn-ea"/>
              </a:rPr>
              <a:t>docker+nginx</a:t>
            </a:r>
            <a:r>
              <a:rPr lang="zh-CN" altLang="en-US">
                <a:sym typeface="+mn-ea"/>
              </a:rPr>
              <a:t>部署项目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zh-CN" altLang="en-US"/>
              <a:t>快速入门</a:t>
            </a:r>
            <a:r>
              <a:rPr lang="en-US" altLang="zh-CN"/>
              <a:t> - </a:t>
            </a:r>
            <a:r>
              <a:rPr lang="zh-CN" altLang="en-US"/>
              <a:t>从</a:t>
            </a:r>
            <a:r>
              <a:rPr lang="en-US" altLang="zh-CN"/>
              <a:t> 0 </a:t>
            </a:r>
            <a:r>
              <a:rPr lang="zh-CN" altLang="en-US"/>
              <a:t>到</a:t>
            </a:r>
            <a:r>
              <a:rPr lang="en-US" altLang="zh-CN"/>
              <a:t> 1 </a:t>
            </a:r>
            <a:r>
              <a:rPr lang="zh-CN" altLang="en-US"/>
              <a:t>（</a:t>
            </a:r>
            <a:r>
              <a:rPr lang="en-US" altLang="zh-CN"/>
              <a:t>1</a:t>
            </a:r>
            <a:r>
              <a:rPr lang="zh-CN" altLang="en-US"/>
              <a:t>小时）</a:t>
            </a:r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五、Nginx 配置文件</a:t>
            </a:r>
            <a:r>
              <a:rPr lang="zh-CN" altLang="en-US">
                <a:sym typeface="+mn-ea"/>
              </a:rPr>
              <a:t>（</a:t>
            </a:r>
            <a:r>
              <a:rPr lang="en-US" altLang="zh-CN">
                <a:sym typeface="+mn-ea"/>
              </a:rPr>
              <a:t>2</a:t>
            </a:r>
            <a:r>
              <a:rPr lang="zh-CN" altLang="en-US">
                <a:sym typeface="+mn-ea"/>
              </a:rPr>
              <a:t>）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110000"/>
              </a:lnSpc>
            </a:pPr>
            <a:r>
              <a:rPr lang="zh-CN" altLang="en-US"/>
              <a:t>Nginx 的配置文件通常位于 /etc/nginx/nginx.conf（不同系统和安装方式可能有所不同）</a:t>
            </a:r>
            <a:endParaRPr lang="zh-CN" altLang="en-US"/>
          </a:p>
          <a:p>
            <a:pPr>
              <a:lnSpc>
                <a:spcPct val="110000"/>
              </a:lnSpc>
            </a:pPr>
            <a:r>
              <a:rPr lang="zh-CN" altLang="en-US"/>
              <a:t>它采用模块化设计，支持包括 http、server 和 location 等多种指令块，允许进行高度灵活的配置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3048000" y="3244850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>
                <a:sym typeface="+mn-ea"/>
              </a:rPr>
              <a:t>（</a:t>
            </a:r>
            <a:r>
              <a:rPr lang="en-US" altLang="zh-CN">
                <a:sym typeface="+mn-ea"/>
              </a:rPr>
              <a:t>1</a:t>
            </a:r>
            <a:r>
              <a:rPr lang="zh-CN" altLang="en-US">
                <a:sym typeface="+mn-ea"/>
              </a:rPr>
              <a:t>）</a:t>
            </a:r>
            <a:endParaRPr lang="zh-CN" altLang="en-US"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六、</a:t>
            </a:r>
            <a:r>
              <a:rPr lang="en-US" altLang="zh-CN">
                <a:sym typeface="+mn-ea"/>
              </a:rPr>
              <a:t>nginx </a:t>
            </a:r>
            <a:r>
              <a:rPr lang="zh-CN" altLang="en-US">
                <a:sym typeface="+mn-ea"/>
              </a:rPr>
              <a:t>反向代理</a:t>
            </a:r>
            <a:r>
              <a:rPr lang="en-US" altLang="zh-CN">
                <a:sym typeface="+mn-ea"/>
              </a:rPr>
              <a:t> - </a:t>
            </a:r>
            <a:r>
              <a:rPr lang="zh-CN" altLang="en-US">
                <a:sym typeface="+mn-ea"/>
              </a:rPr>
              <a:t>本地开发环境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nginx.conf</a:t>
            </a:r>
            <a:endParaRPr lang="en-US" altLang="zh-CN"/>
          </a:p>
          <a:p>
            <a:r>
              <a:rPr lang="en-US" altLang="zh-CN"/>
              <a:t>dockerfile</a:t>
            </a:r>
            <a:endParaRPr lang="en-US" altLang="zh-CN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>
                <a:sym typeface="+mn-ea"/>
              </a:rPr>
              <a:t>七、实战</a:t>
            </a:r>
            <a:r>
              <a:rPr lang="en-US" altLang="zh-CN">
                <a:sym typeface="+mn-ea"/>
              </a:rPr>
              <a:t>docker + nginx</a:t>
            </a:r>
            <a:r>
              <a:rPr lang="zh-CN" altLang="en-US">
                <a:sym typeface="+mn-ea"/>
              </a:rPr>
              <a:t>部署前端、后端项目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money-manager</a:t>
            </a:r>
            <a:r>
              <a:rPr lang="zh-CN" altLang="en-US"/>
              <a:t>项目</a:t>
            </a:r>
            <a:r>
              <a:rPr lang="zh-CN" altLang="en-US"/>
              <a:t>讲解</a:t>
            </a:r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八、</a:t>
            </a:r>
            <a:r>
              <a:rPr lang="en-US" altLang="zh-CN">
                <a:sym typeface="+mn-ea"/>
              </a:rPr>
              <a:t>nginx </a:t>
            </a:r>
            <a:r>
              <a:rPr lang="zh-CN" altLang="en-US">
                <a:sym typeface="+mn-ea"/>
              </a:rPr>
              <a:t>部署前端项目（</a:t>
            </a:r>
            <a:r>
              <a:rPr lang="en-US" altLang="zh-CN">
                <a:sym typeface="+mn-ea"/>
              </a:rPr>
              <a:t>gzip</a:t>
            </a:r>
            <a:r>
              <a:rPr lang="zh-CN" altLang="en-US">
                <a:sym typeface="+mn-ea"/>
              </a:rPr>
              <a:t>和</a:t>
            </a:r>
            <a:r>
              <a:rPr lang="en-US" altLang="zh-CN">
                <a:sym typeface="+mn-ea"/>
              </a:rPr>
              <a:t>br</a:t>
            </a:r>
            <a:r>
              <a:rPr lang="zh-CN" altLang="en-US">
                <a:sym typeface="+mn-ea"/>
              </a:rPr>
              <a:t>压缩）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vite.config.js</a:t>
            </a:r>
            <a:endParaRPr lang="en-US" altLang="zh-CN"/>
          </a:p>
          <a:p>
            <a:r>
              <a:rPr lang="en-US" altLang="zh-CN"/>
              <a:t>nginx.conf</a:t>
            </a:r>
            <a:endParaRPr lang="en-US" altLang="zh-CN"/>
          </a:p>
          <a:p>
            <a:r>
              <a:rPr lang="en-US" altLang="zh-CN"/>
              <a:t>Docker</a:t>
            </a:r>
            <a:r>
              <a:rPr lang="en-US" altLang="zh-CN"/>
              <a:t>file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前端</a:t>
            </a:r>
            <a:r>
              <a:rPr lang="en-US" altLang="zh-CN"/>
              <a:t>docker+nginx</a:t>
            </a:r>
            <a:r>
              <a:rPr lang="zh-CN" altLang="en-US"/>
              <a:t>部署项目</a:t>
            </a:r>
            <a:r>
              <a:rPr lang="zh-CN" altLang="en-US"/>
              <a:t>实战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35785"/>
            <a:ext cx="10515600" cy="4351338"/>
          </a:xfrm>
        </p:spPr>
        <p:txBody>
          <a:bodyPr>
            <a:normAutofit lnSpcReduction="10000"/>
          </a:bodyPr>
          <a:p>
            <a:pPr>
              <a:lnSpc>
                <a:spcPct val="100000"/>
              </a:lnSpc>
            </a:pPr>
            <a:r>
              <a:rPr lang="zh-CN" altLang="en-US"/>
              <a:t>一、使用</a:t>
            </a:r>
            <a:r>
              <a:rPr lang="en-US" altLang="zh-CN"/>
              <a:t>docker</a:t>
            </a:r>
            <a:r>
              <a:rPr lang="zh-CN" altLang="en-US"/>
              <a:t>安装</a:t>
            </a:r>
            <a:r>
              <a:rPr lang="en-US" altLang="zh-CN"/>
              <a:t>nginx</a:t>
            </a:r>
            <a:endParaRPr lang="en-US" altLang="zh-CN"/>
          </a:p>
          <a:p>
            <a:pPr>
              <a:lnSpc>
                <a:spcPct val="100000"/>
              </a:lnSpc>
            </a:pPr>
            <a:r>
              <a:rPr lang="zh-CN" altLang="en-US"/>
              <a:t>二、了解</a:t>
            </a:r>
            <a:r>
              <a:rPr lang="en-US" altLang="zh-CN"/>
              <a:t>docker </a:t>
            </a:r>
            <a:r>
              <a:rPr lang="zh-CN" altLang="en-US"/>
              <a:t>镜像、容器的</a:t>
            </a:r>
            <a:r>
              <a:rPr lang="zh-CN" altLang="en-US"/>
              <a:t>关系</a:t>
            </a:r>
            <a:endParaRPr lang="zh-CN" altLang="en-US"/>
          </a:p>
          <a:p>
            <a:pPr>
              <a:lnSpc>
                <a:spcPct val="100000"/>
              </a:lnSpc>
            </a:pPr>
            <a:r>
              <a:rPr lang="zh-CN" altLang="en-US"/>
              <a:t>三、镜像、容器以及</a:t>
            </a:r>
            <a:r>
              <a:rPr lang="en-US" altLang="zh-CN"/>
              <a:t>docker compose</a:t>
            </a:r>
            <a:r>
              <a:rPr lang="zh-CN" altLang="en-US">
                <a:sym typeface="+mn-ea"/>
              </a:rPr>
              <a:t>操作的命令</a:t>
            </a:r>
            <a:endParaRPr lang="zh-CN" altLang="en-US"/>
          </a:p>
          <a:p>
            <a:pPr>
              <a:lnSpc>
                <a:spcPct val="100000"/>
              </a:lnSpc>
            </a:pPr>
            <a:r>
              <a:rPr lang="zh-CN" altLang="en-US"/>
              <a:t>四、</a:t>
            </a:r>
            <a:r>
              <a:rPr lang="en-US" altLang="zh-CN"/>
              <a:t>Dockerfile</a:t>
            </a:r>
            <a:r>
              <a:rPr lang="zh-CN" altLang="en-US"/>
              <a:t>和</a:t>
            </a:r>
            <a:r>
              <a:rPr lang="en-US" altLang="zh-CN"/>
              <a:t>docker-compose.yml</a:t>
            </a:r>
            <a:r>
              <a:rPr lang="zh-CN" altLang="en-US"/>
              <a:t>介绍</a:t>
            </a:r>
            <a:endParaRPr lang="zh-CN" altLang="en-US"/>
          </a:p>
          <a:p>
            <a:pPr>
              <a:lnSpc>
                <a:spcPct val="100000"/>
              </a:lnSpc>
            </a:pPr>
            <a:r>
              <a:rPr lang="zh-CN" altLang="en-US">
                <a:sym typeface="+mn-ea"/>
              </a:rPr>
              <a:t>五、</a:t>
            </a:r>
            <a:r>
              <a:rPr lang="en-US" altLang="zh-CN">
                <a:sym typeface="+mn-ea"/>
              </a:rPr>
              <a:t>nginx </a:t>
            </a:r>
            <a:r>
              <a:rPr lang="zh-CN" altLang="en-US">
                <a:sym typeface="+mn-ea"/>
              </a:rPr>
              <a:t>是什么、</a:t>
            </a:r>
            <a:r>
              <a:rPr lang="en-US" altLang="zh-CN"/>
              <a:t>nginx </a:t>
            </a:r>
            <a:r>
              <a:rPr lang="zh-CN" altLang="en-US"/>
              <a:t>配置文件</a:t>
            </a:r>
            <a:r>
              <a:rPr lang="zh-CN" altLang="en-US"/>
              <a:t>介绍</a:t>
            </a:r>
            <a:endParaRPr lang="zh-CN" altLang="en-US"/>
          </a:p>
          <a:p>
            <a:pPr>
              <a:lnSpc>
                <a:spcPct val="100000"/>
              </a:lnSpc>
            </a:pPr>
            <a:r>
              <a:rPr lang="zh-CN" altLang="en-US"/>
              <a:t>六、</a:t>
            </a:r>
            <a:r>
              <a:rPr lang="en-US" altLang="zh-CN"/>
              <a:t>docker nginx </a:t>
            </a:r>
            <a:r>
              <a:rPr lang="zh-CN" altLang="en-US"/>
              <a:t>反向代理</a:t>
            </a:r>
            <a:r>
              <a:rPr lang="en-US" altLang="zh-CN"/>
              <a:t> - </a:t>
            </a:r>
            <a:r>
              <a:rPr lang="zh-CN" altLang="en-US"/>
              <a:t>本地开发</a:t>
            </a:r>
            <a:r>
              <a:rPr lang="zh-CN" altLang="en-US"/>
              <a:t>环境</a:t>
            </a:r>
            <a:endParaRPr lang="zh-CN" altLang="en-US"/>
          </a:p>
          <a:p>
            <a:pPr>
              <a:lnSpc>
                <a:spcPct val="100000"/>
              </a:lnSpc>
            </a:pPr>
            <a:r>
              <a:rPr lang="zh-CN" altLang="en-US"/>
              <a:t>七、实战</a:t>
            </a:r>
            <a:r>
              <a:rPr lang="en-US" altLang="zh-CN"/>
              <a:t>docker + nginx</a:t>
            </a:r>
            <a:r>
              <a:rPr lang="zh-CN" altLang="en-US"/>
              <a:t>部署前端、后端项目</a:t>
            </a:r>
            <a:endParaRPr lang="zh-CN" altLang="en-US"/>
          </a:p>
          <a:p>
            <a:pPr>
              <a:lnSpc>
                <a:spcPct val="100000"/>
              </a:lnSpc>
            </a:pPr>
            <a:r>
              <a:rPr lang="zh-CN" altLang="en-US">
                <a:sym typeface="+mn-ea"/>
              </a:rPr>
              <a:t>八、</a:t>
            </a:r>
            <a:r>
              <a:rPr lang="en-US" altLang="zh-CN">
                <a:sym typeface="+mn-ea"/>
              </a:rPr>
              <a:t>nginx </a:t>
            </a:r>
            <a:r>
              <a:rPr lang="zh-CN" altLang="en-US">
                <a:sym typeface="+mn-ea"/>
              </a:rPr>
              <a:t>部署前端项目（</a:t>
            </a:r>
            <a:r>
              <a:rPr lang="en-US" altLang="zh-CN">
                <a:sym typeface="+mn-ea"/>
              </a:rPr>
              <a:t>gzip</a:t>
            </a:r>
            <a:r>
              <a:rPr lang="zh-CN" altLang="en-US">
                <a:sym typeface="+mn-ea"/>
              </a:rPr>
              <a:t>和</a:t>
            </a:r>
            <a:r>
              <a:rPr lang="en-US" altLang="zh-CN">
                <a:sym typeface="+mn-ea"/>
              </a:rPr>
              <a:t>br</a:t>
            </a:r>
            <a:r>
              <a:rPr lang="zh-CN" altLang="en-US">
                <a:sym typeface="+mn-ea"/>
              </a:rPr>
              <a:t>压缩）</a:t>
            </a:r>
            <a:r>
              <a:rPr lang="en-US" altLang="zh-CN">
                <a:sym typeface="+mn-ea"/>
              </a:rPr>
              <a:t> </a:t>
            </a:r>
            <a:r>
              <a:rPr lang="en-US" altLang="zh-CN">
                <a:sym typeface="+mn-ea"/>
              </a:rPr>
              <a:t>https http2</a:t>
            </a:r>
            <a:endParaRPr lang="en-US" altLang="zh-CN"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一、使用</a:t>
            </a:r>
            <a:r>
              <a:rPr lang="en-US" altLang="zh-CN">
                <a:sym typeface="+mn-ea"/>
              </a:rPr>
              <a:t>docker</a:t>
            </a:r>
            <a:r>
              <a:rPr lang="zh-CN" altLang="en-US">
                <a:sym typeface="+mn-ea"/>
              </a:rPr>
              <a:t>安装</a:t>
            </a:r>
            <a:r>
              <a:rPr lang="en-US" altLang="zh-CN">
                <a:sym typeface="+mn-ea"/>
              </a:rPr>
              <a:t>nginx</a:t>
            </a:r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pPr>
              <a:lnSpc>
                <a:spcPct val="110000"/>
              </a:lnSpc>
            </a:pPr>
            <a:r>
              <a:rPr lang="zh-CN" altLang="en-US"/>
              <a:t>安装</a:t>
            </a:r>
            <a:r>
              <a:rPr lang="en-US" altLang="zh-CN"/>
              <a:t>docker</a:t>
            </a:r>
            <a:r>
              <a:rPr lang="zh-CN" altLang="en-US"/>
              <a:t>（确认版本</a:t>
            </a:r>
            <a:r>
              <a:rPr lang="en-US" altLang="zh-CN">
                <a:solidFill>
                  <a:schemeClr val="bg2">
                    <a:lumMod val="75000"/>
                  </a:schemeClr>
                </a:solidFill>
              </a:rPr>
              <a:t> docker --version</a:t>
            </a:r>
            <a:r>
              <a:rPr lang="zh-CN" altLang="en-US"/>
              <a:t>）</a:t>
            </a:r>
            <a:r>
              <a:rPr lang="en-US" altLang="zh-CN"/>
              <a:t>V</a:t>
            </a:r>
            <a:r>
              <a:rPr lang="zh-CN" altLang="en-US"/>
              <a:t>25.0.3</a:t>
            </a:r>
            <a:endParaRPr lang="zh-CN" altLang="en-US"/>
          </a:p>
          <a:p>
            <a:pPr>
              <a:lnSpc>
                <a:spcPct val="110000"/>
              </a:lnSpc>
            </a:pPr>
            <a:r>
              <a:rPr lang="zh-CN" altLang="en-US"/>
              <a:t>拉取 Nginx 镜像</a:t>
            </a:r>
            <a:r>
              <a:rPr lang="en-US" altLang="zh-CN"/>
              <a:t> </a:t>
            </a:r>
            <a:r>
              <a:rPr lang="zh-CN" altLang="en-US">
                <a:solidFill>
                  <a:schemeClr val="bg2">
                    <a:lumMod val="75000"/>
                  </a:schemeClr>
                </a:solidFill>
              </a:rPr>
              <a:t>docker pull nginx</a:t>
            </a:r>
            <a:endParaRPr lang="zh-CN" altLang="en-US">
              <a:solidFill>
                <a:schemeClr val="bg2">
                  <a:lumMod val="75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en-US" altLang="zh-CN"/>
              <a:t> 运行 Nginx 容器 </a:t>
            </a:r>
            <a:r>
              <a:rPr lang="en-US" altLang="zh-CN">
                <a:solidFill>
                  <a:schemeClr val="bg2">
                    <a:lumMod val="75000"/>
                  </a:schemeClr>
                </a:solidFill>
              </a:rPr>
              <a:t>docker run --name some-nginx -d -p 8080:80 nginx</a:t>
            </a:r>
            <a:endParaRPr lang="en-US" altLang="zh-CN"/>
          </a:p>
          <a:p>
            <a:pPr>
              <a:lnSpc>
                <a:spcPct val="110000"/>
              </a:lnSpc>
            </a:pPr>
            <a:r>
              <a:rPr lang="zh-CN" altLang="en-US" sz="2400">
                <a:solidFill>
                  <a:schemeClr val="bg2">
                    <a:lumMod val="75000"/>
                  </a:schemeClr>
                </a:solidFill>
              </a:rPr>
              <a:t>--name some-nginx 给您的容器命名为 "some-nginx"。</a:t>
            </a:r>
            <a:endParaRPr lang="zh-CN" altLang="en-US" sz="2400">
              <a:solidFill>
                <a:schemeClr val="bg2">
                  <a:lumMod val="75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zh-CN" altLang="en-US" sz="2400">
                <a:solidFill>
                  <a:schemeClr val="bg2">
                    <a:lumMod val="75000"/>
                  </a:schemeClr>
                </a:solidFill>
              </a:rPr>
              <a:t>-d 表示后台运行容器。</a:t>
            </a:r>
            <a:endParaRPr lang="zh-CN" altLang="en-US" sz="2400">
              <a:solidFill>
                <a:schemeClr val="bg2">
                  <a:lumMod val="75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zh-CN" altLang="en-US" sz="2400">
                <a:solidFill>
                  <a:schemeClr val="bg2">
                    <a:lumMod val="75000"/>
                  </a:schemeClr>
                </a:solidFill>
              </a:rPr>
              <a:t>-p 8080:80 将容器的 80 端口映射到主机的 8080 端口上。这意味着您可以通过访问主机的 8080 端口来访问 Nginx。</a:t>
            </a:r>
            <a:endParaRPr lang="zh-CN" altLang="en-US" sz="2400">
              <a:solidFill>
                <a:schemeClr val="bg2">
                  <a:lumMod val="75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zh-CN" altLang="en-US"/>
              <a:t>在浏览器中输入</a:t>
            </a:r>
            <a:r>
              <a:rPr lang="zh-CN" alt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zh-CN" altLang="en-US">
                <a:solidFill>
                  <a:schemeClr val="bg2">
                    <a:lumMod val="75000"/>
                  </a:schemeClr>
                </a:solidFill>
              </a:rPr>
              <a:t>http://localhost:8080</a:t>
            </a: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二、了解</a:t>
            </a:r>
            <a:r>
              <a:rPr lang="en-US" altLang="zh-CN">
                <a:sym typeface="+mn-ea"/>
              </a:rPr>
              <a:t>docker </a:t>
            </a:r>
            <a:r>
              <a:rPr lang="zh-CN" altLang="en-US">
                <a:sym typeface="+mn-ea"/>
              </a:rPr>
              <a:t>镜像、容器的关系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110000"/>
              </a:lnSpc>
            </a:pPr>
            <a:r>
              <a:rPr lang="zh-CN" altLang="en-US"/>
              <a:t>Docker </a:t>
            </a:r>
            <a:r>
              <a:rPr lang="zh-CN" altLang="en-US">
                <a:solidFill>
                  <a:srgbClr val="909090"/>
                </a:solidFill>
              </a:rPr>
              <a:t>镜像</a:t>
            </a:r>
            <a:r>
              <a:rPr lang="zh-CN" altLang="en-US"/>
              <a:t>和</a:t>
            </a:r>
            <a:r>
              <a:rPr lang="zh-CN" altLang="en-US">
                <a:solidFill>
                  <a:srgbClr val="909090"/>
                </a:solidFill>
              </a:rPr>
              <a:t>容器</a:t>
            </a:r>
            <a:r>
              <a:rPr lang="zh-CN" altLang="en-US"/>
              <a:t>是 Docker 技术的核心概念，它们之间的关系非常紧密，但各有不同的作用和特性。</a:t>
            </a:r>
            <a:endParaRPr lang="zh-CN" altLang="en-US"/>
          </a:p>
          <a:p>
            <a:pPr>
              <a:lnSpc>
                <a:spcPct val="110000"/>
              </a:lnSpc>
            </a:pPr>
            <a:r>
              <a:rPr lang="zh-CN" altLang="en-US"/>
              <a:t>理解它们的关系有助于更有效地使用 Docker 来部署和管理应用程序。下面详细解释这两个概念及其关系：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 二、Docker 镜像（</a:t>
            </a:r>
            <a:r>
              <a:rPr lang="en-US" altLang="zh-CN">
                <a:sym typeface="+mn-ea"/>
              </a:rPr>
              <a:t>1</a:t>
            </a:r>
            <a:r>
              <a:rPr lang="zh-CN" altLang="en-US">
                <a:sym typeface="+mn-ea"/>
              </a:rPr>
              <a:t>）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/>
          </a:bodyPr>
          <a:p>
            <a:pPr>
              <a:lnSpc>
                <a:spcPct val="100000"/>
              </a:lnSpc>
            </a:pPr>
            <a:r>
              <a:rPr lang="zh-CN" altLang="en-US" sz="2665">
                <a:sym typeface="+mn-ea"/>
              </a:rPr>
              <a:t>定义：</a:t>
            </a:r>
            <a:r>
              <a:rPr lang="zh-CN" altLang="en-US" sz="2665">
                <a:solidFill>
                  <a:schemeClr val="bg2">
                    <a:lumMod val="50000"/>
                  </a:schemeClr>
                </a:solidFill>
                <a:sym typeface="+mn-ea"/>
              </a:rPr>
              <a:t>Docker 镜像是一个轻量级、可执行的独立软件包，它包括运行应用程序所需的一切：代码、运行时环境、库、环境变量和配置文件等，所有打包在一起。</a:t>
            </a:r>
            <a:endParaRPr lang="zh-CN" altLang="en-US" sz="2665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zh-CN" altLang="en-US" sz="2665"/>
              <a:t>不可变性：</a:t>
            </a:r>
            <a:r>
              <a:rPr lang="zh-CN" altLang="en-US" sz="2665">
                <a:solidFill>
                  <a:schemeClr val="bg2">
                    <a:lumMod val="50000"/>
                  </a:schemeClr>
                </a:solidFill>
              </a:rPr>
              <a:t>镜像是不可变的，即一旦创建，就不能更改。任何对镜像的修改实际上都会创建一个新的镜像。</a:t>
            </a:r>
            <a:endParaRPr lang="zh-CN" altLang="en-US" sz="2665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zh-CN" altLang="en-US" sz="2665"/>
              <a:t>重用和共享：</a:t>
            </a:r>
            <a:r>
              <a:rPr lang="zh-CN" altLang="en-US" sz="2665">
                <a:solidFill>
                  <a:schemeClr val="bg2">
                    <a:lumMod val="50000"/>
                  </a:schemeClr>
                </a:solidFill>
              </a:rPr>
              <a:t>镜像可以被存储在远程仓库（如 Docker Hub）中，从而可以被下载（拉取）并在多个环境中重用。这促进了代码和环境的一致性以及协作。</a:t>
            </a:r>
            <a:endParaRPr lang="zh-CN" altLang="en-US" sz="2665"/>
          </a:p>
          <a:p>
            <a:pPr>
              <a:lnSpc>
                <a:spcPct val="100000"/>
              </a:lnSpc>
            </a:pPr>
            <a:r>
              <a:rPr lang="zh-CN" altLang="en-US" sz="2665"/>
              <a:t>构建：</a:t>
            </a:r>
            <a:r>
              <a:rPr lang="zh-CN" altLang="en-US" sz="2665">
                <a:solidFill>
                  <a:schemeClr val="bg2">
                    <a:lumMod val="50000"/>
                  </a:schemeClr>
                </a:solidFill>
              </a:rPr>
              <a:t>通过 Dockerfile 定义镜像的内容和构建步骤。Dockerfile 是一个文本文件，包含了从基础镜像安装和配置应用所需的所有命令。执行 `docker build` 命令来创建镜像。</a:t>
            </a:r>
            <a:endParaRPr lang="zh-CN" altLang="en-US" sz="2665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二、Docker 容器</a:t>
            </a:r>
            <a:r>
              <a:rPr lang="zh-CN" altLang="en-US">
                <a:sym typeface="+mn-ea"/>
              </a:rPr>
              <a:t>（</a:t>
            </a:r>
            <a:r>
              <a:rPr lang="en-US" altLang="zh-CN">
                <a:sym typeface="+mn-ea"/>
              </a:rPr>
              <a:t>2</a:t>
            </a:r>
            <a:r>
              <a:rPr lang="zh-CN" altLang="en-US">
                <a:sym typeface="+mn-ea"/>
              </a:rPr>
              <a:t>）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>
              <a:lnSpc>
                <a:spcPct val="130000"/>
              </a:lnSpc>
            </a:pPr>
            <a:r>
              <a:rPr lang="zh-CN" altLang="en-US" sz="2400">
                <a:sym typeface="+mn-ea"/>
              </a:rPr>
              <a:t>定义：</a:t>
            </a:r>
            <a:r>
              <a:rPr lang="zh-CN" altLang="en-US" sz="2400">
                <a:solidFill>
                  <a:srgbClr val="909090"/>
                </a:solidFill>
                <a:sym typeface="+mn-ea"/>
              </a:rPr>
              <a:t>容器是镜像的运行实例。当你运行镜像时，Docker 会在容器中启动一个进程，包括应用和其依赖，隔离于其他容器和主机系统。</a:t>
            </a:r>
            <a:endParaRPr lang="zh-CN" altLang="en-US" sz="2400">
              <a:solidFill>
                <a:srgbClr val="909090"/>
              </a:solidFill>
            </a:endParaRPr>
          </a:p>
          <a:p>
            <a:pPr>
              <a:lnSpc>
                <a:spcPct val="130000"/>
              </a:lnSpc>
            </a:pPr>
            <a:r>
              <a:rPr lang="zh-CN" altLang="en-US" sz="2400"/>
              <a:t>隔离性：</a:t>
            </a:r>
            <a:r>
              <a:rPr lang="zh-CN" altLang="en-US" sz="2400">
                <a:solidFill>
                  <a:srgbClr val="909090"/>
                </a:solidFill>
              </a:rPr>
              <a:t>每个容器都运行在自己独立的环境中，拥有自己的文件系统、网络配置和隔离的进程空间，从而提供了安全的应用运行环境。</a:t>
            </a:r>
            <a:endParaRPr lang="zh-CN" altLang="en-US" sz="2400"/>
          </a:p>
          <a:p>
            <a:pPr>
              <a:lnSpc>
                <a:spcPct val="130000"/>
              </a:lnSpc>
            </a:pPr>
            <a:r>
              <a:rPr lang="zh-CN" altLang="en-US" sz="2400"/>
              <a:t>轻量级：</a:t>
            </a:r>
            <a:r>
              <a:rPr lang="zh-CN" altLang="en-US" sz="2400">
                <a:solidFill>
                  <a:srgbClr val="909090"/>
                </a:solidFill>
              </a:rPr>
              <a:t>容器利用主机系统的内核，但运行在自己独立的空间中。这使得容器比虚拟机更加轻量级和快速。</a:t>
            </a:r>
            <a:endParaRPr lang="zh-CN" altLang="en-US" sz="2400">
              <a:solidFill>
                <a:srgbClr val="909090"/>
              </a:solidFill>
            </a:endParaRPr>
          </a:p>
          <a:p>
            <a:pPr>
              <a:lnSpc>
                <a:spcPct val="130000"/>
              </a:lnSpc>
            </a:pPr>
            <a:r>
              <a:rPr lang="zh-CN" altLang="en-US" sz="2400"/>
              <a:t>易于管理：</a:t>
            </a:r>
            <a:r>
              <a:rPr lang="zh-CN" altLang="en-US" sz="2400">
                <a:solidFill>
                  <a:srgbClr val="909090"/>
                </a:solidFill>
              </a:rPr>
              <a:t>容器可以容易地启动、停止、移动和删除，支持快速部署和扩展。</a:t>
            </a:r>
            <a:endParaRPr lang="zh-CN" altLang="en-US" sz="2400">
              <a:solidFill>
                <a:srgbClr val="90909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zh-CN" altLang="en-US" sz="3800">
                <a:sym typeface="+mn-ea"/>
              </a:rPr>
              <a:t>三、镜像、容器以及</a:t>
            </a:r>
            <a:r>
              <a:rPr lang="en-US" altLang="zh-CN" sz="3800">
                <a:sym typeface="+mn-ea"/>
              </a:rPr>
              <a:t>docker compose</a:t>
            </a:r>
            <a:r>
              <a:rPr lang="zh-CN" altLang="en-US" sz="3800">
                <a:sym typeface="+mn-ea"/>
              </a:rPr>
              <a:t>操作的命令</a:t>
            </a:r>
            <a:endParaRPr lang="zh-CN" altLang="en-US" sz="38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容器管理</a:t>
            </a:r>
            <a:endParaRPr lang="zh-CN" altLang="en-US"/>
          </a:p>
          <a:p>
            <a:r>
              <a:rPr lang="zh-CN" altLang="en-US"/>
              <a:t>镜像管理</a:t>
            </a:r>
            <a:endParaRPr lang="zh-CN" altLang="en-US"/>
          </a:p>
          <a:p>
            <a:r>
              <a:rPr lang="zh-CN" altLang="en-US"/>
              <a:t>网络管理</a:t>
            </a:r>
            <a:endParaRPr lang="zh-CN" altLang="en-US"/>
          </a:p>
          <a:p>
            <a:r>
              <a:rPr lang="zh-CN" altLang="en-US"/>
              <a:t>卷管理</a:t>
            </a:r>
            <a:endParaRPr lang="zh-CN" altLang="en-US"/>
          </a:p>
          <a:p>
            <a:r>
              <a:rPr lang="zh-CN" altLang="en-US"/>
              <a:t>清理资源</a:t>
            </a:r>
            <a:endParaRPr lang="zh-CN" altLang="en-US"/>
          </a:p>
          <a:p>
            <a:r>
              <a:rPr lang="zh-CN" altLang="en-US"/>
              <a:t>Docker Compose 命令</a:t>
            </a:r>
            <a:endParaRPr lang="zh-CN" altLang="en-US"/>
          </a:p>
          <a:p>
            <a:r>
              <a:rPr lang="zh-CN" altLang="en-US">
                <a:sym typeface="+mn-ea"/>
              </a:rPr>
              <a:t>文档：https://docs.ffffee.com/nginx/nginx-0-index.html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四、Dockerfile 和 docker-compose.yml 介绍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120000"/>
              </a:lnSpc>
            </a:pPr>
            <a:r>
              <a:rPr lang="zh-CN" altLang="en-US">
                <a:sym typeface="+mn-ea"/>
              </a:rPr>
              <a:t>Dockerfile</a:t>
            </a:r>
            <a:r>
              <a:rPr lang="en-US" altLang="zh-CN">
                <a:sym typeface="+mn-ea"/>
              </a:rPr>
              <a:t>:</a:t>
            </a:r>
            <a:r>
              <a:rPr lang="zh-CN" altLang="en-US">
                <a:sym typeface="+mn-ea"/>
              </a:rPr>
              <a:t> </a:t>
            </a:r>
            <a:r>
              <a:rPr lang="zh-CN" altLang="en-US">
                <a:solidFill>
                  <a:srgbClr val="909090"/>
                </a:solidFill>
                <a:sym typeface="+mn-ea"/>
              </a:rPr>
              <a:t>是一个文本文件，它包含了一系列的命令和参数，这些命令被 Docker 用来自动构建镜像。简而言之，Dockerfile 定义了创建 Docker 镜像所需的环境、文件添加、命令执行等步骤</a:t>
            </a:r>
            <a:endParaRPr lang="zh-CN" altLang="en-US"/>
          </a:p>
          <a:p>
            <a:pPr>
              <a:lnSpc>
                <a:spcPct val="120000"/>
              </a:lnSpc>
            </a:pPr>
            <a:r>
              <a:rPr lang="zh-CN" altLang="en-US"/>
              <a:t>docker-compose.yml</a:t>
            </a:r>
            <a:r>
              <a:rPr lang="en-US" altLang="zh-CN"/>
              <a:t>:</a:t>
            </a:r>
            <a:r>
              <a:rPr lang="zh-CN" altLang="en-US"/>
              <a:t> </a:t>
            </a:r>
            <a:r>
              <a:rPr lang="zh-CN" altLang="en-US">
                <a:solidFill>
                  <a:srgbClr val="909090"/>
                </a:solidFill>
              </a:rPr>
              <a:t>文件是 Docker Compose 工具使用的 YAML 文件，用于定义和管理多容器 Docker 应用程序。</a:t>
            </a:r>
            <a:endParaRPr lang="zh-CN" altLang="en-US">
              <a:solidFill>
                <a:srgbClr val="909090"/>
              </a:solidFill>
            </a:endParaRPr>
          </a:p>
          <a:p>
            <a:pPr>
              <a:lnSpc>
                <a:spcPct val="120000"/>
              </a:lnSpc>
            </a:pPr>
            <a:r>
              <a:rPr lang="zh-CN" altLang="en-US">
                <a:solidFill>
                  <a:srgbClr val="909090"/>
                </a:solidFill>
              </a:rPr>
              <a:t>通过</a:t>
            </a:r>
            <a:r>
              <a:rPr lang="zh-CN" altLang="en-US">
                <a:solidFill>
                  <a:srgbClr val="909090"/>
                </a:solidFill>
                <a:sym typeface="+mn-ea"/>
              </a:rPr>
              <a:t>docker-compose.yml</a:t>
            </a:r>
            <a:r>
              <a:rPr lang="zh-CN" altLang="en-US">
                <a:solidFill>
                  <a:srgbClr val="909090"/>
                </a:solidFill>
              </a:rPr>
              <a:t>文件，开发人员可以简化容器构建、配置和管理过程，实现“一键”启动、停止和重建服务。</a:t>
            </a:r>
            <a:endParaRPr lang="zh-CN" altLang="en-US">
              <a:solidFill>
                <a:srgbClr val="909090"/>
              </a:solidFill>
            </a:endParaRPr>
          </a:p>
          <a:p>
            <a:endParaRPr lang="zh-CN" altLang="en-US">
              <a:solidFill>
                <a:srgbClr val="90909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五、nginx 是什么（</a:t>
            </a:r>
            <a:r>
              <a:rPr lang="en-US" altLang="zh-CN"/>
              <a:t>1</a:t>
            </a:r>
            <a:r>
              <a:rPr lang="zh-CN" altLang="en-US"/>
              <a:t>）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120000"/>
              </a:lnSpc>
            </a:pPr>
            <a:r>
              <a:rPr lang="zh-CN" altLang="en-US"/>
              <a:t>Nginx (发音为 "engine x") 是一款开源的、高性能的 HTTP 和反向代理服务器，也用作电子邮件代理服务器（IMAP/POP3）。</a:t>
            </a:r>
            <a:endParaRPr lang="zh-CN" altLang="en-US"/>
          </a:p>
          <a:p>
            <a:pPr>
              <a:lnSpc>
                <a:spcPct val="120000"/>
              </a:lnSpc>
            </a:pPr>
            <a:r>
              <a:rPr lang="zh-CN" altLang="en-US"/>
              <a:t>它是一种非常高效的服务器软件，以其稳定性、丰富的功能集、简单的配置文件和低资源消耗而著称。</a:t>
            </a:r>
            <a:endParaRPr lang="zh-CN" altLang="en-US"/>
          </a:p>
          <a:p>
            <a:pPr>
              <a:lnSpc>
                <a:spcPct val="120000"/>
              </a:lnSpc>
            </a:pPr>
            <a:r>
              <a:rPr lang="zh-CN" altLang="en-US"/>
              <a:t>Nginx 由 Igor Sysoev 开发，于 2004 年首次公开发布，现在被广泛用于提供静态内容、作为负载均衡器以及处理动态内容的反向代理。</a:t>
            </a:r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NGFlZGUxMzBmNTY2ZWQzMGRhYWNmNTc1NTc0NjI1ZDE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2082</Words>
  <Application>WPS 演示</Application>
  <PresentationFormat>宽屏</PresentationFormat>
  <Paragraphs>91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0" baseType="lpstr">
      <vt:lpstr>Arial</vt:lpstr>
      <vt:lpstr>宋体</vt:lpstr>
      <vt:lpstr>Wingdings</vt:lpstr>
      <vt:lpstr>微软雅黑</vt:lpstr>
      <vt:lpstr>Calibri</vt:lpstr>
      <vt:lpstr>Arial Unicode MS</vt:lpstr>
      <vt:lpstr>WPS</vt:lpstr>
      <vt:lpstr>前端docker+nginx部署项目</vt:lpstr>
      <vt:lpstr>前端docker+nginx部署项目实战</vt:lpstr>
      <vt:lpstr>一、使用docker安装nginx</vt:lpstr>
      <vt:lpstr>二、了解docker 镜像、容器的关系</vt:lpstr>
      <vt:lpstr> 二、Docker 镜像（1）</vt:lpstr>
      <vt:lpstr>二、Docker 容器（2）</vt:lpstr>
      <vt:lpstr>三、镜像、容器以及docker compose操作的命令</vt:lpstr>
      <vt:lpstr>四、Dockerfile 和 docker-compose.yml 介绍</vt:lpstr>
      <vt:lpstr>五、nginx 是什么（1）</vt:lpstr>
      <vt:lpstr>五、Nginx 配置文件（2）</vt:lpstr>
      <vt:lpstr>六、nginx 反向代理 - 本地开发环境</vt:lpstr>
      <vt:lpstr>七、实战docker + nginx部署前端、后端项目</vt:lpstr>
      <vt:lpstr>八、nginx 部署前端项目（gzip和br压缩）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shaohai</cp:lastModifiedBy>
  <cp:revision>20</cp:revision>
  <dcterms:created xsi:type="dcterms:W3CDTF">2023-08-09T12:44:00Z</dcterms:created>
  <dcterms:modified xsi:type="dcterms:W3CDTF">2024-04-07T18:10:43Z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2052-12.1.0.16417</vt:lpwstr>
  </property>
</Properties>
</file>